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308" r:id="rId2"/>
    <p:sldId id="352" r:id="rId3"/>
    <p:sldId id="372" r:id="rId4"/>
    <p:sldId id="385" r:id="rId5"/>
    <p:sldId id="386" r:id="rId6"/>
    <p:sldId id="393" r:id="rId7"/>
    <p:sldId id="387" r:id="rId8"/>
    <p:sldId id="394" r:id="rId9"/>
    <p:sldId id="388" r:id="rId10"/>
    <p:sldId id="406" r:id="rId11"/>
    <p:sldId id="389" r:id="rId12"/>
    <p:sldId id="390" r:id="rId13"/>
    <p:sldId id="396" r:id="rId14"/>
    <p:sldId id="397" r:id="rId15"/>
    <p:sldId id="398" r:id="rId16"/>
    <p:sldId id="400" r:id="rId17"/>
    <p:sldId id="399" r:id="rId18"/>
    <p:sldId id="407" r:id="rId19"/>
    <p:sldId id="392" r:id="rId20"/>
    <p:sldId id="401" r:id="rId21"/>
    <p:sldId id="402" r:id="rId22"/>
    <p:sldId id="403" r:id="rId23"/>
    <p:sldId id="404" r:id="rId24"/>
    <p:sldId id="405" r:id="rId25"/>
    <p:sldId id="408" r:id="rId26"/>
    <p:sldId id="410" r:id="rId27"/>
    <p:sldId id="411" r:id="rId28"/>
    <p:sldId id="412" r:id="rId29"/>
    <p:sldId id="413" r:id="rId30"/>
    <p:sldId id="414" r:id="rId31"/>
    <p:sldId id="415" r:id="rId32"/>
  </p:sldIdLst>
  <p:sldSz cx="12192000" cy="6858000"/>
  <p:notesSz cx="7010400" cy="92964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mbria" panose="02040503050406030204" pitchFamily="18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Roboto Condensed" panose="02000000000000000000" pitchFamily="2" charset="0"/>
      <p:regular r:id="rId46"/>
      <p:bold r:id="rId47"/>
      <p:italic r:id="rId48"/>
      <p:boldItalic r:id="rId49"/>
    </p:embeddedFont>
    <p:embeddedFont>
      <p:font typeface="Roboto Condensed Light" panose="02000000000000000000" pitchFamily="2" charset="0"/>
      <p:regular r:id="rId50"/>
      <p:italic r:id="rId51"/>
    </p:embeddedFont>
    <p:embeddedFont>
      <p:font typeface="Wingdings 3" panose="05040102010807070707" pitchFamily="18" charset="2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VwKqn2GqbcgnHY2gFQdySw==" hashData="73pBO2n/yKfSkno7MNfgD5dseri7P37sib62c4vMUx+TFStBCgEf3uJy4Gea09fi685KJRQYZon7RzCIAxd1uw=="/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524F"/>
    <a:srgbClr val="301B92"/>
    <a:srgbClr val="673BB7"/>
    <a:srgbClr val="607D8B"/>
    <a:srgbClr val="B71B1C"/>
    <a:srgbClr val="F54337"/>
    <a:srgbClr val="D81A60"/>
    <a:srgbClr val="890E4F"/>
    <a:srgbClr val="EA1E63"/>
    <a:srgbClr val="C62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710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648E3F3-8B31-41D2-AA9B-9796555DB866}" type="datetimeFigureOut">
              <a:rPr lang="en-US" smtClean="0"/>
              <a:pPr/>
              <a:t>4/24/2021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79BDEF-6165-4E72-B1A6-6E8034CEC2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13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12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fault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tx2"/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0">
                <a:srgbClr val="1D3064"/>
              </a:gs>
              <a:gs pos="50000">
                <a:srgbClr val="1D3064"/>
              </a:gs>
              <a:gs pos="100000">
                <a:schemeClr val="tx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0">
                      <a:srgbClr val="1D3064"/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0042908-6588-4C7A-9615-8D5899E8A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3" t="-16142" r="-144383" b="22103"/>
          <a:stretch/>
        </p:blipFill>
        <p:spPr>
          <a:xfrm>
            <a:off x="1834747" y="3985791"/>
            <a:ext cx="3075940" cy="2892592"/>
          </a:xfrm>
          <a:prstGeom prst="rect">
            <a:avLst/>
          </a:prstGeom>
        </p:spPr>
      </p:pic>
      <p:pic>
        <p:nvPicPr>
          <p:cNvPr id="36" name="Picture 35" descr="User icon Royalty Free Vector Image - VectorStock">
            <a:extLst>
              <a:ext uri="{FF2B5EF4-FFF2-40B4-BE49-F238E27FC236}">
                <a16:creationId xmlns:a16="http://schemas.microsoft.com/office/drawing/2014/main" id="{3C805A05-DDF6-4BA6-8EDB-D97128A43B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C4AACC20-C1A0-45ED-8640-28D84A9F84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93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D71C1D1-D056-4C60-9F03-E6291617B71F}"/>
              </a:ext>
            </a:extLst>
          </p:cNvPr>
          <p:cNvSpPr txBox="1"/>
          <p:nvPr userDrawn="1"/>
        </p:nvSpPr>
        <p:spPr>
          <a:xfrm>
            <a:off x="375920" y="457200"/>
            <a:ext cx="4185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How to Crop Circular Photo?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451329-7800-417A-9D19-D93464C6306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13200" y="1808163"/>
            <a:ext cx="3890962" cy="3890962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12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4">
                  <a:lumMod val="50000"/>
                </a:schemeClr>
              </a:gs>
              <a:gs pos="100000">
                <a:srgbClr val="009788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4">
                        <a:lumMod val="50000"/>
                      </a:schemeClr>
                    </a:gs>
                    <a:gs pos="100000">
                      <a:srgbClr val="009788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0" name="Picture 19" descr="User icon Royalty Free Vector Image - VectorStock">
            <a:extLst>
              <a:ext uri="{FF2B5EF4-FFF2-40B4-BE49-F238E27FC236}">
                <a16:creationId xmlns:a16="http://schemas.microsoft.com/office/drawing/2014/main" id="{4A8E0F54-DC01-449D-B951-DC7CBAFD95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5D60AFC-04BC-4FCA-A89D-6FCD04B6DC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80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2">
                  <a:lumMod val="50000"/>
                </a:schemeClr>
              </a:gs>
              <a:gs pos="100000">
                <a:schemeClr val="accent2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2">
                        <a:lumMod val="50000"/>
                      </a:schemeClr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0" name="Picture 29" descr="User icon Royalty Free Vector Image - VectorStock">
            <a:extLst>
              <a:ext uri="{FF2B5EF4-FFF2-40B4-BE49-F238E27FC236}">
                <a16:creationId xmlns:a16="http://schemas.microsoft.com/office/drawing/2014/main" id="{5F55812D-505A-4B1A-9EB5-16DCD08F2B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974588E-8956-4BF5-BF58-B7E42070A5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70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3">
                        <a:lumMod val="50000"/>
                      </a:schemeClr>
                    </a:gs>
                    <a:gs pos="100000">
                      <a:schemeClr val="accent3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AE6570A8-081D-45CE-A0DD-F78F5EDB0F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0B000B32-CB56-440D-9FAE-7DE703A93A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33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5">
                  <a:lumMod val="50000"/>
                </a:schemeClr>
              </a:gs>
              <a:gs pos="100000">
                <a:schemeClr val="accent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5">
                        <a:lumMod val="75000"/>
                      </a:schemeClr>
                    </a:gs>
                    <a:gs pos="100000">
                      <a:schemeClr val="accent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00C9ED70-1CC8-4EF2-BE10-AAFE24AAC5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FD1CDD6-829C-4C5B-BFB7-74153A66FF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59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aro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chemeClr val="accent6">
                  <a:lumMod val="50000"/>
                </a:schemeClr>
              </a:gs>
              <a:gs pos="100000">
                <a:schemeClr val="accent6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chemeClr val="accent6">
                        <a:lumMod val="50000"/>
                      </a:schemeClr>
                    </a:gs>
                    <a:gs pos="100000">
                      <a:schemeClr val="accent6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80BF4AFD-B365-46D4-AAC5-485DFA5A7D4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2BC70C35-8BA7-4D49-9AF7-DC36FAB8FD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25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u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273238"/>
              </a:gs>
              <a:gs pos="100000">
                <a:srgbClr val="607D8B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273238"/>
                    </a:gs>
                    <a:gs pos="100000">
                      <a:srgbClr val="607D8B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AEB45C91-0DA6-4973-9AEA-FF1388508A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F70CF6D9-DDB4-41AA-BB82-F8ED04AD8B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816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row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E2622"/>
              </a:gs>
              <a:gs pos="100000">
                <a:srgbClr val="79554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E2622"/>
                    </a:gs>
                    <a:gs pos="100000">
                      <a:srgbClr val="79554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7E386D9D-B92A-4F40-9089-A1FD00CD387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A295F85-D43D-42E5-9539-A471116A43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26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ep Pu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301B92"/>
              </a:gs>
              <a:gs pos="100000">
                <a:srgbClr val="673BB7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301B92"/>
                    </a:gs>
                    <a:gs pos="100000">
                      <a:srgbClr val="673BB7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BE300026-40E8-4FB1-998A-9CEB5F7A1B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B3B5E9B-B4F0-4E85-954A-F7CC04BBF2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80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0E47A1"/>
              </a:gs>
              <a:gs pos="100000">
                <a:srgbClr val="03A9F5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0E47A1"/>
                    </a:gs>
                    <a:gs pos="100000">
                      <a:srgbClr val="03A9F5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C3A13D11-EC6C-4E81-AD83-7AC73D273F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85035EF3-F5FB-41C2-A0BE-B3AEF7556A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07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967F7A9-F404-4412-B868-8EB67A41E2A4}"/>
              </a:ext>
            </a:extLst>
          </p:cNvPr>
          <p:cNvGrpSpPr/>
          <p:nvPr userDrawn="1"/>
        </p:nvGrpSpPr>
        <p:grpSpPr>
          <a:xfrm>
            <a:off x="9576895" y="8611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3556000" y="6604000"/>
            <a:ext cx="50800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 cstate="print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66333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B71B1C"/>
              </a:gs>
              <a:gs pos="100000">
                <a:srgbClr val="ED524F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B71B1C"/>
                    </a:gs>
                    <a:gs pos="100000">
                      <a:srgbClr val="ED524F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7B7B864-C091-4493-B14B-F5B61B586EED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6" t="7575" r="25761" b="18186"/>
          <a:stretch>
            <a:fillRect/>
          </a:stretch>
        </p:blipFill>
        <p:spPr>
          <a:xfrm>
            <a:off x="356499" y="5214354"/>
            <a:ext cx="1354234" cy="1354234"/>
          </a:xfrm>
          <a:custGeom>
            <a:avLst/>
            <a:gdLst>
              <a:gd name="connsiteX0" fmla="*/ 2286000 w 4572000"/>
              <a:gd name="connsiteY0" fmla="*/ 0 h 4572000"/>
              <a:gd name="connsiteX1" fmla="*/ 4572000 w 4572000"/>
              <a:gd name="connsiteY1" fmla="*/ 2286000 h 4572000"/>
              <a:gd name="connsiteX2" fmla="*/ 2286000 w 4572000"/>
              <a:gd name="connsiteY2" fmla="*/ 4572000 h 4572000"/>
              <a:gd name="connsiteX3" fmla="*/ 0 w 4572000"/>
              <a:gd name="connsiteY3" fmla="*/ 2286000 h 4572000"/>
              <a:gd name="connsiteX4" fmla="*/ 2286000 w 4572000"/>
              <a:gd name="connsiteY4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572000">
                <a:moveTo>
                  <a:pt x="2286000" y="0"/>
                </a:moveTo>
                <a:cubicBezTo>
                  <a:pt x="3548523" y="0"/>
                  <a:pt x="4572000" y="1023477"/>
                  <a:pt x="4572000" y="2286000"/>
                </a:cubicBezTo>
                <a:cubicBezTo>
                  <a:pt x="4572000" y="3548523"/>
                  <a:pt x="3548523" y="4572000"/>
                  <a:pt x="2286000" y="4572000"/>
                </a:cubicBezTo>
                <a:cubicBezTo>
                  <a:pt x="1023477" y="4572000"/>
                  <a:pt x="0" y="3548523"/>
                  <a:pt x="0" y="2286000"/>
                </a:cubicBezTo>
                <a:cubicBezTo>
                  <a:pt x="0" y="1023477"/>
                  <a:pt x="1023477" y="0"/>
                  <a:pt x="2286000" y="0"/>
                </a:cubicBezTo>
                <a:close/>
              </a:path>
            </a:pathLst>
          </a:custGeom>
          <a:noFill/>
          <a:ln w="6350">
            <a:solidFill>
              <a:schemeClr val="bg1">
                <a:lumMod val="65000"/>
              </a:schemeClr>
            </a:solidFill>
          </a:ln>
          <a:effectLst/>
        </p:spPr>
      </p:pic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177B86E9-222D-4757-BE64-59540DB794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8ABCD18B-D4E0-41E4-8162-7E83CB11DA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319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292D9CA8-FA74-4E19-A847-B04F90FC15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A9211E-289E-4822-AE7F-7B95A873EBBD}"/>
              </a:ext>
            </a:extLst>
          </p:cNvPr>
          <p:cNvSpPr txBox="1"/>
          <p:nvPr userDrawn="1"/>
        </p:nvSpPr>
        <p:spPr>
          <a:xfrm>
            <a:off x="1837677" y="5802204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Darshan Institute of Engineering &amp; Technology, Rajkot</a:t>
            </a:r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EB889181-F145-4E62-A282-E5B77978D1F3}"/>
              </a:ext>
            </a:extLst>
          </p:cNvPr>
          <p:cNvSpPr>
            <a:spLocks/>
          </p:cNvSpPr>
          <p:nvPr userDrawn="1"/>
        </p:nvSpPr>
        <p:spPr bwMode="auto">
          <a:xfrm>
            <a:off x="2554514" y="1"/>
            <a:ext cx="5255702" cy="1335004"/>
          </a:xfrm>
          <a:custGeom>
            <a:avLst/>
            <a:gdLst>
              <a:gd name="T0" fmla="*/ 2048 w 2048"/>
              <a:gd name="T1" fmla="*/ 0 h 517"/>
              <a:gd name="T2" fmla="*/ 1934 w 2048"/>
              <a:gd name="T3" fmla="*/ 72 h 517"/>
              <a:gd name="T4" fmla="*/ 0 w 2048"/>
              <a:gd name="T5" fmla="*/ 0 h 517"/>
              <a:gd name="T6" fmla="*/ 2048 w 2048"/>
              <a:gd name="T7" fmla="*/ 0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517">
                <a:moveTo>
                  <a:pt x="2048" y="0"/>
                </a:moveTo>
                <a:cubicBezTo>
                  <a:pt x="2011" y="25"/>
                  <a:pt x="1973" y="49"/>
                  <a:pt x="1934" y="72"/>
                </a:cubicBezTo>
                <a:cubicBezTo>
                  <a:pt x="1177" y="517"/>
                  <a:pt x="332" y="480"/>
                  <a:pt x="0" y="0"/>
                </a:cubicBezTo>
                <a:lnTo>
                  <a:pt x="2048" y="0"/>
                </a:ln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23" name="Freeform 17">
            <a:extLst>
              <a:ext uri="{FF2B5EF4-FFF2-40B4-BE49-F238E27FC236}">
                <a16:creationId xmlns:a16="http://schemas.microsoft.com/office/drawing/2014/main" id="{5E9DA42E-B221-4BBE-B651-F7171591BCD7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1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gradFill>
            <a:gsLst>
              <a:gs pos="10000">
                <a:srgbClr val="890E4F"/>
              </a:gs>
              <a:gs pos="100000">
                <a:srgbClr val="D81A60"/>
              </a:gs>
            </a:gsLst>
            <a:lin ang="108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3D6466C-3EE8-434C-B5AB-98205AEEA6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334" y="4602222"/>
            <a:ext cx="3383666" cy="22557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CAA64A4-91BA-448F-9474-7895F9C6DB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861" y="2096941"/>
            <a:ext cx="2813885" cy="2119207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79C5D16-8087-4587-9A0A-A0570C73E0E7}"/>
              </a:ext>
            </a:extLst>
          </p:cNvPr>
          <p:cNvCxnSpPr/>
          <p:nvPr/>
        </p:nvCxnSpPr>
        <p:spPr>
          <a:xfrm>
            <a:off x="1926694" y="6124097"/>
            <a:ext cx="4356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3F48F6-739E-4659-B107-DABA716A2F3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559490" y="1122364"/>
            <a:ext cx="7035300" cy="2578780"/>
          </a:xfrm>
        </p:spPr>
        <p:txBody>
          <a:bodyPr wrap="square" anchor="t">
            <a:noAutofit/>
          </a:bodyPr>
          <a:lstStyle>
            <a:lvl1pPr algn="l">
              <a:defRPr lang="en-US" sz="66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Segoe UI Black" panose="020B0A02040204020203" pitchFamily="34" charset="0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812EDA6-C656-492A-A9CA-44B03C6391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232297"/>
            <a:ext cx="182880" cy="1828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27AEF91-6492-4B0C-A844-2296473B58D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063" y="6505320"/>
            <a:ext cx="182880" cy="182880"/>
          </a:xfrm>
          <a:prstGeom prst="rect">
            <a:avLst/>
          </a:prstGeom>
        </p:spPr>
      </p:pic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28AA7FF-D902-41DB-A12A-45135201E8C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180943" y="6175935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Email Address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1EDDD62-43C6-4DEE-BBD9-CD0004E7EB03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2183874" y="646021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b="0" kern="1200" baseline="0" dirty="0">
                <a:solidFill>
                  <a:schemeClr val="tx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</a:lstStyle>
          <a:p>
            <a:pPr lvl="0"/>
            <a:r>
              <a:rPr lang="en-US" dirty="0"/>
              <a:t>Click to edit Phone No.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A2C7AAB1-B948-41DB-961F-028BB57DF5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37678" y="5537768"/>
            <a:ext cx="3735998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Department Name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6060B2-EF39-4FB2-9CFA-77C6391DCF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37677" y="5273332"/>
            <a:ext cx="5581039" cy="290081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1" kern="1200" dirty="0">
                <a:gradFill flip="none" rotWithShape="1">
                  <a:gsLst>
                    <a:gs pos="10000">
                      <a:srgbClr val="890E4F"/>
                    </a:gs>
                    <a:gs pos="100000">
                      <a:srgbClr val="D81A60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here your Author Name (i.e. Prof. Jay R </a:t>
            </a:r>
            <a:r>
              <a:rPr lang="en-US" dirty="0" err="1"/>
              <a:t>Dhamsaniya</a:t>
            </a:r>
            <a:r>
              <a:rPr lang="en-US" dirty="0"/>
              <a:t>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917B14A-5130-41DB-8F00-6C6611C994D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842" y="307556"/>
            <a:ext cx="3573889" cy="8219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4C1356C-E4AA-4B27-A93C-BE84F5D9C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hq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023" t="18062" r="2731" b="17724"/>
          <a:stretch/>
        </p:blipFill>
        <p:spPr>
          <a:xfrm>
            <a:off x="63248" y="837717"/>
            <a:ext cx="1087893" cy="772151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70A7F06-98AB-45B4-A79D-A6DF8C25DC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581756" y="20384"/>
            <a:ext cx="4646358" cy="73465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Write Subject Name (Short Name)</a:t>
            </a:r>
          </a:p>
          <a:p>
            <a:pPr lvl="0"/>
            <a:r>
              <a:rPr lang="en-US" dirty="0"/>
              <a:t>GTU # Subject Code</a:t>
            </a:r>
          </a:p>
        </p:txBody>
      </p:sp>
      <p:pic>
        <p:nvPicPr>
          <p:cNvPr id="21" name="Picture 20" descr="User icon Royalty Free Vector Image - VectorStock">
            <a:extLst>
              <a:ext uri="{FF2B5EF4-FFF2-40B4-BE49-F238E27FC236}">
                <a16:creationId xmlns:a16="http://schemas.microsoft.com/office/drawing/2014/main" id="{A2F1AAAC-C051-4A31-837B-4A9977722A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21389" r="26030" b="34222"/>
          <a:stretch>
            <a:fillRect/>
          </a:stretch>
        </p:blipFill>
        <p:spPr bwMode="auto">
          <a:xfrm>
            <a:off x="353568" y="5211250"/>
            <a:ext cx="1353600" cy="1353600"/>
          </a:xfrm>
          <a:custGeom>
            <a:avLst/>
            <a:gdLst>
              <a:gd name="connsiteX0" fmla="*/ 1522095 w 3044190"/>
              <a:gd name="connsiteY0" fmla="*/ 0 h 3044190"/>
              <a:gd name="connsiteX1" fmla="*/ 3044190 w 3044190"/>
              <a:gd name="connsiteY1" fmla="*/ 1522095 h 3044190"/>
              <a:gd name="connsiteX2" fmla="*/ 1522095 w 3044190"/>
              <a:gd name="connsiteY2" fmla="*/ 3044190 h 3044190"/>
              <a:gd name="connsiteX3" fmla="*/ 0 w 3044190"/>
              <a:gd name="connsiteY3" fmla="*/ 1522095 h 3044190"/>
              <a:gd name="connsiteX4" fmla="*/ 1522095 w 3044190"/>
              <a:gd name="connsiteY4" fmla="*/ 0 h 3044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4190" h="3044190">
                <a:moveTo>
                  <a:pt x="1522095" y="0"/>
                </a:moveTo>
                <a:cubicBezTo>
                  <a:pt x="2362725" y="0"/>
                  <a:pt x="3044190" y="681465"/>
                  <a:pt x="3044190" y="1522095"/>
                </a:cubicBezTo>
                <a:cubicBezTo>
                  <a:pt x="3044190" y="2362725"/>
                  <a:pt x="2362725" y="3044190"/>
                  <a:pt x="1522095" y="3044190"/>
                </a:cubicBezTo>
                <a:cubicBezTo>
                  <a:pt x="681465" y="3044190"/>
                  <a:pt x="0" y="2362725"/>
                  <a:pt x="0" y="1522095"/>
                </a:cubicBezTo>
                <a:cubicBezTo>
                  <a:pt x="0" y="681465"/>
                  <a:pt x="681465" y="0"/>
                  <a:pt x="1522095" y="0"/>
                </a:cubicBezTo>
                <a:close/>
              </a:path>
            </a:pathLst>
          </a:custGeom>
          <a:noFill/>
          <a:ln w="12700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DF34BDA-AFB4-4120-81EF-C0AB56D388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569" y="5211251"/>
            <a:ext cx="1353599" cy="1353599"/>
          </a:xfrm>
          <a:custGeom>
            <a:avLst/>
            <a:gdLst>
              <a:gd name="connsiteX0" fmla="*/ 1945481 w 3890962"/>
              <a:gd name="connsiteY0" fmla="*/ 0 h 3890962"/>
              <a:gd name="connsiteX1" fmla="*/ 3890962 w 3890962"/>
              <a:gd name="connsiteY1" fmla="*/ 1945481 h 3890962"/>
              <a:gd name="connsiteX2" fmla="*/ 1945481 w 3890962"/>
              <a:gd name="connsiteY2" fmla="*/ 3890962 h 3890962"/>
              <a:gd name="connsiteX3" fmla="*/ 0 w 3890962"/>
              <a:gd name="connsiteY3" fmla="*/ 1945481 h 3890962"/>
              <a:gd name="connsiteX4" fmla="*/ 1945481 w 3890962"/>
              <a:gd name="connsiteY4" fmla="*/ 0 h 389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0962" h="3890962">
                <a:moveTo>
                  <a:pt x="1945481" y="0"/>
                </a:moveTo>
                <a:cubicBezTo>
                  <a:pt x="3019940" y="0"/>
                  <a:pt x="3890962" y="871022"/>
                  <a:pt x="3890962" y="1945481"/>
                </a:cubicBezTo>
                <a:cubicBezTo>
                  <a:pt x="3890962" y="3019940"/>
                  <a:pt x="3019940" y="3890962"/>
                  <a:pt x="1945481" y="3890962"/>
                </a:cubicBezTo>
                <a:cubicBezTo>
                  <a:pt x="871022" y="3890962"/>
                  <a:pt x="0" y="3019940"/>
                  <a:pt x="0" y="1945481"/>
                </a:cubicBezTo>
                <a:cubicBezTo>
                  <a:pt x="0" y="871022"/>
                  <a:pt x="871022" y="0"/>
                  <a:pt x="1945481" y="0"/>
                </a:cubicBezTo>
                <a:close/>
              </a:path>
            </a:pathLst>
          </a:cu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0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967F7A9-F404-4412-B868-8EB67A41E2A4}"/>
              </a:ext>
            </a:extLst>
          </p:cNvPr>
          <p:cNvGrpSpPr/>
          <p:nvPr userDrawn="1"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en-US" baseline="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3653367" y="6604000"/>
            <a:ext cx="4885267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 cstate="print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76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967F7A9-F404-4412-B868-8EB67A41E2A4}"/>
              </a:ext>
            </a:extLst>
          </p:cNvPr>
          <p:cNvGrpSpPr/>
          <p:nvPr userDrawn="1"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3F8D339-A0AA-4150-B7E8-C84E7F2AB7D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112BAB0-1CB8-413D-970D-4F482F1A0EDB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CD05EDD-7D4D-4F15-B3BB-F4E2E35E1780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CA463A36-7025-4394-9467-8A3EC3425B00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BF2BE79E-EA17-4AB9-8CB5-714A52A6B2F5}"/>
              </a:ext>
            </a:extLst>
          </p:cNvPr>
          <p:cNvSpPr txBox="1">
            <a:spLocks/>
          </p:cNvSpPr>
          <p:nvPr userDrawn="1"/>
        </p:nvSpPr>
        <p:spPr>
          <a:xfrm>
            <a:off x="3556000" y="6604000"/>
            <a:ext cx="50800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FE084249-8DB7-4B0A-AA7A-A1A407FC0773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pic>
        <p:nvPicPr>
          <p:cNvPr id="18" name="Shape 56">
            <a:extLst>
              <a:ext uri="{FF2B5EF4-FFF2-40B4-BE49-F238E27FC236}">
                <a16:creationId xmlns:a16="http://schemas.microsoft.com/office/drawing/2014/main" id="{ACB01872-4321-4181-A609-1C503C074C10}"/>
              </a:ext>
            </a:extLst>
          </p:cNvPr>
          <p:cNvPicPr preferRelativeResize="0"/>
          <p:nvPr userDrawn="1"/>
        </p:nvPicPr>
        <p:blipFill rotWithShape="1">
          <a:blip r:embed="rId3" cstate="print">
            <a:alphaModFix/>
          </a:blip>
          <a:srcRect t="86739" r="1768" b="3535"/>
          <a:stretch/>
        </p:blipFill>
        <p:spPr>
          <a:xfrm>
            <a:off x="0" y="0"/>
            <a:ext cx="12192000" cy="71120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CD07E8-CBAA-45BA-85CF-1233D4AA8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11200"/>
          </a:xfrm>
          <a:solidFill>
            <a:srgbClr val="C0C0C0">
              <a:alpha val="50000"/>
            </a:srgbClr>
          </a:solidFill>
          <a:ln>
            <a:noFill/>
          </a:ln>
        </p:spPr>
        <p:txBody>
          <a:bodyPr lIns="216000" tIns="108000" rIns="216000" bIns="108000">
            <a:normAutofit/>
          </a:bodyPr>
          <a:lstStyle>
            <a:lvl1pPr>
              <a:defRPr lang="en-US" sz="3400" b="1" kern="12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F4971-704E-42EF-A852-52D75741F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80" y="863444"/>
            <a:ext cx="11929641" cy="5590565"/>
          </a:xfrm>
        </p:spPr>
        <p:txBody>
          <a:bodyPr>
            <a:noAutofit/>
          </a:bodyPr>
          <a:lstStyle>
            <a:lvl1pPr marL="265113" indent="-265113" algn="just">
              <a:buClr>
                <a:schemeClr val="accent6"/>
              </a:buClr>
              <a:buFont typeface="Wingdings 3" panose="05040102010807070707" pitchFamily="18" charset="2"/>
              <a:buChar char=""/>
              <a:defRPr sz="2400">
                <a:solidFill>
                  <a:schemeClr val="tx1"/>
                </a:solidFill>
              </a:defRPr>
            </a:lvl1pPr>
            <a:lvl2pPr marL="809625" indent="-352425" algn="just">
              <a:buClr>
                <a:schemeClr val="accent6"/>
              </a:buClr>
              <a:buFont typeface="Wingdings 3" panose="05040102010807070707" pitchFamily="18" charset="2"/>
              <a:buChar char=""/>
              <a:defRPr sz="2000">
                <a:solidFill>
                  <a:schemeClr val="tx1"/>
                </a:solidFill>
              </a:defRPr>
            </a:lvl2pPr>
            <a:lvl3pPr marL="1143000" indent="-228600" algn="just">
              <a:buClr>
                <a:schemeClr val="accent6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4pPr>
            <a:lvl5pPr algn="just">
              <a:buClr>
                <a:schemeClr val="accent6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596C8C-2163-45E8-B709-8118C381771F}"/>
              </a:ext>
            </a:extLst>
          </p:cNvPr>
          <p:cNvCxnSpPr/>
          <p:nvPr userDrawn="1"/>
        </p:nvCxnSpPr>
        <p:spPr>
          <a:xfrm>
            <a:off x="0" y="711201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6BF578-C91A-4942-95D5-11408C3CCACF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171932-FFF4-4D27-9425-8CB5D27A92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81" b="21180"/>
          <a:stretch/>
        </p:blipFill>
        <p:spPr>
          <a:xfrm rot="16200000">
            <a:off x="9807099" y="606901"/>
            <a:ext cx="2991808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39DF2A-5426-428D-B32D-78E9191D8A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46" t="18062" r="2731" b="17724"/>
          <a:stretch/>
        </p:blipFill>
        <p:spPr>
          <a:xfrm>
            <a:off x="0" y="401568"/>
            <a:ext cx="543946" cy="7721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8C6168-C8A4-4660-9D38-045657B80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lang="en-US" sz="6000" b="1" kern="1200" dirty="0">
                <a:gradFill flip="none" rotWithShape="1">
                  <a:gsLst>
                    <a:gs pos="0">
                      <a:srgbClr val="1D3064"/>
                    </a:gs>
                    <a:gs pos="100000">
                      <a:schemeClr val="tx2"/>
                    </a:gs>
                  </a:gsLst>
                  <a:lin ang="0" scaled="1"/>
                  <a:tileRect/>
                </a:gra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Write here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C89DA-344D-4448-822C-2826084EF1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Write here Section Subtitle</a:t>
            </a:r>
          </a:p>
        </p:txBody>
      </p:sp>
      <p:sp>
        <p:nvSpPr>
          <p:cNvPr id="8" name="Freeform 17">
            <a:extLst>
              <a:ext uri="{FF2B5EF4-FFF2-40B4-BE49-F238E27FC236}">
                <a16:creationId xmlns:a16="http://schemas.microsoft.com/office/drawing/2014/main" id="{910DC0DC-3FC7-402D-8C9F-62D3ACC8DC86}"/>
              </a:ext>
            </a:extLst>
          </p:cNvPr>
          <p:cNvSpPr>
            <a:spLocks/>
          </p:cNvSpPr>
          <p:nvPr userDrawn="1"/>
        </p:nvSpPr>
        <p:spPr bwMode="auto">
          <a:xfrm>
            <a:off x="0" y="5905332"/>
            <a:ext cx="1901425" cy="952668"/>
          </a:xfrm>
          <a:custGeom>
            <a:avLst/>
            <a:gdLst>
              <a:gd name="T0" fmla="*/ 2048 w 2048"/>
              <a:gd name="T1" fmla="*/ 1024 h 1024"/>
              <a:gd name="T2" fmla="*/ 0 w 2048"/>
              <a:gd name="T3" fmla="*/ 1024 h 1024"/>
              <a:gd name="T4" fmla="*/ 0 w 2048"/>
              <a:gd name="T5" fmla="*/ 0 h 1024"/>
              <a:gd name="T6" fmla="*/ 2048 w 2048"/>
              <a:gd name="T7" fmla="*/ 1024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48" h="1024">
                <a:moveTo>
                  <a:pt x="2048" y="1024"/>
                </a:moveTo>
                <a:cubicBezTo>
                  <a:pt x="0" y="1024"/>
                  <a:pt x="0" y="1024"/>
                  <a:pt x="0" y="1024"/>
                </a:cubicBezTo>
                <a:cubicBezTo>
                  <a:pt x="0" y="0"/>
                  <a:pt x="0" y="0"/>
                  <a:pt x="0" y="0"/>
                </a:cubicBezTo>
                <a:cubicBezTo>
                  <a:pt x="880" y="66"/>
                  <a:pt x="1621" y="411"/>
                  <a:pt x="2048" y="1024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802A992-B18A-47D4-8497-02E7586DF58D}"/>
              </a:ext>
            </a:extLst>
          </p:cNvPr>
          <p:cNvGrpSpPr/>
          <p:nvPr userDrawn="1"/>
        </p:nvGrpSpPr>
        <p:grpSpPr>
          <a:xfrm>
            <a:off x="9437223" y="6087939"/>
            <a:ext cx="2554143" cy="587454"/>
            <a:chOff x="131177" y="5775962"/>
            <a:chExt cx="2530239" cy="58195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DD61FEC-075B-4EDD-97CA-36E6F72630F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B550E12-AA95-4B1B-A8D2-ED01E515FC43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169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T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 </a:t>
            </a:r>
            <a:r>
              <a:rPr lang="en-US" baseline="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3594100" y="6604000"/>
            <a:ext cx="50038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191CF5-3D57-422B-B2EB-FF235E30DB22}"/>
              </a:ext>
            </a:extLst>
          </p:cNvPr>
          <p:cNvGrpSpPr/>
          <p:nvPr userDrawn="1"/>
        </p:nvGrpSpPr>
        <p:grpSpPr>
          <a:xfrm>
            <a:off x="9576895" y="991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9B183D5-5DE8-48E7-85E7-60CE9D0FD2D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445F4B-50F2-4CA0-A5C5-6D690A29F3F2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1972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B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3484034" y="6604000"/>
            <a:ext cx="5223933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13602D2-CAF0-4790-95E8-87990761ED0C}"/>
              </a:ext>
            </a:extLst>
          </p:cNvPr>
          <p:cNvGrpSpPr/>
          <p:nvPr userDrawn="1"/>
        </p:nvGrpSpPr>
        <p:grpSpPr>
          <a:xfrm>
            <a:off x="95768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378A2C8-EF9C-479C-ACF0-D9819B46DF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1DE4F58-7D48-453D-89E1-B25767150977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624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k - Logo on B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D17CCA1-DDAA-4D6C-AAE4-2ECFF46CFEAB}"/>
              </a:ext>
            </a:extLst>
          </p:cNvPr>
          <p:cNvSpPr/>
          <p:nvPr userDrawn="1"/>
        </p:nvSpPr>
        <p:spPr>
          <a:xfrm>
            <a:off x="0" y="6604000"/>
            <a:ext cx="12191998" cy="254000"/>
          </a:xfrm>
          <a:prstGeom prst="roundRect">
            <a:avLst>
              <a:gd name="adj" fmla="val 0"/>
            </a:avLst>
          </a:prstGeom>
          <a:solidFill>
            <a:srgbClr val="DF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">
            <a:extLst>
              <a:ext uri="{FF2B5EF4-FFF2-40B4-BE49-F238E27FC236}">
                <a16:creationId xmlns:a16="http://schemas.microsoft.com/office/drawing/2014/main" id="{F2FD45BD-9964-4102-8DE9-72CDDDD20A49}"/>
              </a:ext>
            </a:extLst>
          </p:cNvPr>
          <p:cNvSpPr txBox="1">
            <a:spLocks/>
          </p:cNvSpPr>
          <p:nvPr userDrawn="1"/>
        </p:nvSpPr>
        <p:spPr>
          <a:xfrm>
            <a:off x="8382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Prof.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Arjun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V. </a:t>
            </a:r>
            <a:r>
              <a:rPr lang="en-US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Bala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59055D82-7978-44A5-82D1-0A4E00B382BF}"/>
              </a:ext>
            </a:extLst>
          </p:cNvPr>
          <p:cNvSpPr txBox="1">
            <a:spLocks/>
          </p:cNvSpPr>
          <p:nvPr userDrawn="1"/>
        </p:nvSpPr>
        <p:spPr>
          <a:xfrm>
            <a:off x="3475567" y="6604000"/>
            <a:ext cx="5240867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#3140705 (OOP-I)  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Wingdings" panose="05000000000000000000" pitchFamily="2" charset="2"/>
                <a:ea typeface="Roboto Condensed Light" panose="02000000000000000000" pitchFamily="2" charset="0"/>
              </a:rPr>
              <a:t>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  Unit 04 – Object</a:t>
            </a:r>
            <a:r>
              <a:rPr lang="en-US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and Class</a:t>
            </a:r>
            <a:endParaRPr lang="en-US" dirty="0">
              <a:solidFill>
                <a:schemeClr val="tx1">
                  <a:lumMod val="90000"/>
                  <a:lumOff val="10000"/>
                </a:schemeClr>
              </a:solidFill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32768103-D8F5-4649-8107-E4B3B8C554BB}"/>
              </a:ext>
            </a:extLst>
          </p:cNvPr>
          <p:cNvSpPr txBox="1">
            <a:spLocks/>
          </p:cNvSpPr>
          <p:nvPr userDrawn="1"/>
        </p:nvSpPr>
        <p:spPr>
          <a:xfrm>
            <a:off x="8610600" y="6604000"/>
            <a:ext cx="2743200" cy="25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F2434F-F1F1-4B15-80AA-A2C3BF057F48}" type="slidenum">
              <a:rPr lang="en-US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</a:rPr>
              <a:pPr/>
              <a:t>‹#›</a:t>
            </a:fld>
            <a:endParaRPr lang="en-US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C86632-7EFD-4A64-85B1-0CE7D13E0C97}"/>
              </a:ext>
            </a:extLst>
          </p:cNvPr>
          <p:cNvCxnSpPr/>
          <p:nvPr userDrawn="1"/>
        </p:nvCxnSpPr>
        <p:spPr>
          <a:xfrm>
            <a:off x="0" y="660625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15C60ED7-12D4-496E-AF73-0995BE8C12FD}"/>
              </a:ext>
            </a:extLst>
          </p:cNvPr>
          <p:cNvGrpSpPr/>
          <p:nvPr userDrawn="1"/>
        </p:nvGrpSpPr>
        <p:grpSpPr>
          <a:xfrm>
            <a:off x="128095" y="5890392"/>
            <a:ext cx="2554143" cy="587454"/>
            <a:chOff x="131177" y="5775962"/>
            <a:chExt cx="2530239" cy="581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0CB04CE-0025-4B1F-B962-A759D179D84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177" y="5775962"/>
              <a:ext cx="2530238" cy="5819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3F480CB-A4AF-424E-90DB-5B677403441A}"/>
                </a:ext>
              </a:extLst>
            </p:cNvPr>
            <p:cNvSpPr/>
            <p:nvPr userDrawn="1"/>
          </p:nvSpPr>
          <p:spPr>
            <a:xfrm>
              <a:off x="131178" y="5775962"/>
              <a:ext cx="2530238" cy="58195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331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ete Blan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231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5063B-909B-4A7F-B502-78022804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7DDF1-16E2-4622-B8FD-0148CD5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EA166-F18A-4D32-AA1F-AE475D491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1B45-1703-4330-B544-825BD8F37AF2}" type="datetimeFigureOut">
              <a:rPr lang="en-US" smtClean="0"/>
              <a:pPr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C5379-5B41-4775-9279-F9F7608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4B342-6FD5-4BB7-B9AE-3C5081C089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1F3C7-36DD-4595-AA08-2525D86280B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5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0" r:id="rId2"/>
    <p:sldLayoutId id="2147483687" r:id="rId3"/>
    <p:sldLayoutId id="2147483688" r:id="rId4"/>
    <p:sldLayoutId id="2147483671" r:id="rId5"/>
    <p:sldLayoutId id="2147483672" r:id="rId6"/>
    <p:sldLayoutId id="2147483689" r:id="rId7"/>
    <p:sldLayoutId id="2147483690" r:id="rId8"/>
    <p:sldLayoutId id="2147483673" r:id="rId9"/>
    <p:sldLayoutId id="2147483691" r:id="rId10"/>
    <p:sldLayoutId id="2147483674" r:id="rId11"/>
    <p:sldLayoutId id="2147483676" r:id="rId12"/>
    <p:sldLayoutId id="2147483677" r:id="rId13"/>
    <p:sldLayoutId id="2147483678" r:id="rId14"/>
    <p:sldLayoutId id="2147483679" r:id="rId15"/>
    <p:sldLayoutId id="2147483681" r:id="rId16"/>
    <p:sldLayoutId id="2147483683" r:id="rId17"/>
    <p:sldLayoutId id="2147483682" r:id="rId18"/>
    <p:sldLayoutId id="2147483684" r:id="rId19"/>
    <p:sldLayoutId id="2147483685" r:id="rId20"/>
    <p:sldLayoutId id="2147483686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C137D2E-F7D0-465C-8541-F4CFBBD673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arjun.bala@darshan.ac.in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7C5C63-5136-498D-B5D5-B1F6385ED3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9624822202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4FACC96-BA70-4FDA-AB13-3B133AD498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Computer Engineering Department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3A79D48-3C85-46E3-9CAE-59240F299A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Prof. </a:t>
            </a:r>
            <a:r>
              <a:rPr lang="en-IN" dirty="0" err="1"/>
              <a:t>Arjun</a:t>
            </a:r>
            <a:r>
              <a:rPr lang="en-IN" dirty="0"/>
              <a:t> V. </a:t>
            </a:r>
            <a:r>
              <a:rPr lang="en-IN" dirty="0" err="1"/>
              <a:t>Bala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62CA4D6-180D-44EB-978C-EAE6FB447D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IN" dirty="0"/>
              <a:t>Object Oriented Programming -I (3140705)</a:t>
            </a:r>
            <a:endParaRPr lang="en-US" dirty="0"/>
          </a:p>
        </p:txBody>
      </p:sp>
      <p:pic>
        <p:nvPicPr>
          <p:cNvPr id="16" name="Picture Placeholder 15" descr="09CEAVB_19042019_063947AM.jpg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/>
          <a:srcRect/>
          <a:stretch>
            <a:fillRect/>
          </a:stretch>
        </p:blipFill>
        <p:spPr/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E0A5353-D4D5-43D7-A039-6CFC6871D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490" y="1122364"/>
            <a:ext cx="7035300" cy="3886532"/>
          </a:xfrm>
        </p:spPr>
        <p:txBody>
          <a:bodyPr/>
          <a:lstStyle/>
          <a:p>
            <a:r>
              <a:rPr lang="en-US" sz="4800" b="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Unit-04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Objects and Classes</a:t>
            </a:r>
          </a:p>
        </p:txBody>
      </p:sp>
      <p:pic>
        <p:nvPicPr>
          <p:cNvPr id="1026" name="Picture 2" descr="Java programming language logo.svg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176" y="1504180"/>
            <a:ext cx="2027106" cy="3707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5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sz="1900" dirty="0">
                <a:latin typeface="Consolas" panose="020B0609020204030204" pitchFamily="49" charset="0"/>
              </a:rPr>
              <a:t> Box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1900" dirty="0">
                <a:latin typeface="Consolas" panose="020B0609020204030204" pitchFamily="49" charset="0"/>
              </a:rPr>
              <a:t> length;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1900" dirty="0">
                <a:latin typeface="Consolas" panose="020B0609020204030204" pitchFamily="49" charset="0"/>
              </a:rPr>
              <a:t> breadth;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1900" dirty="0">
                <a:latin typeface="Consolas" panose="020B0609020204030204" pitchFamily="49" charset="0"/>
              </a:rPr>
              <a:t> height;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sz="1900" dirty="0">
                <a:latin typeface="Consolas" panose="020B0609020204030204" pitchFamily="49" charset="0"/>
              </a:rPr>
              <a:t> </a:t>
            </a:r>
            <a:r>
              <a:rPr lang="en-IN" sz="1900" dirty="0" err="1">
                <a:latin typeface="Consolas" panose="020B0609020204030204" pitchFamily="49" charset="0"/>
              </a:rPr>
              <a:t>BoxDemo</a:t>
            </a:r>
            <a:r>
              <a:rPr lang="en-IN" sz="1900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IN" sz="1900" dirty="0">
                <a:latin typeface="Consolas" panose="020B0609020204030204" pitchFamily="49" charset="0"/>
              </a:rPr>
              <a:t> 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sz="1900" dirty="0">
                <a:latin typeface="Consolas" panose="020B0609020204030204" pitchFamily="49" charset="0"/>
              </a:rPr>
              <a:t> 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sz="1900" dirty="0">
                <a:latin typeface="Consolas" panose="020B0609020204030204" pitchFamily="49" charset="0"/>
              </a:rPr>
              <a:t> main(String </a:t>
            </a:r>
            <a:r>
              <a:rPr lang="en-IN" sz="1900" dirty="0" err="1">
                <a:latin typeface="Consolas" panose="020B0609020204030204" pitchFamily="49" charset="0"/>
              </a:rPr>
              <a:t>args</a:t>
            </a:r>
            <a:r>
              <a:rPr lang="en-IN" sz="1900" dirty="0">
                <a:latin typeface="Consolas" panose="020B0609020204030204" pitchFamily="49" charset="0"/>
              </a:rPr>
              <a:t>[])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Box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 </a:t>
            </a:r>
            <a:r>
              <a:rPr lang="en-IN" sz="1900" dirty="0">
                <a:latin typeface="Consolas" panose="020B0609020204030204" pitchFamily="49" charset="0"/>
              </a:rPr>
              <a:t>= 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sz="1900" dirty="0">
                <a:latin typeface="Consolas" panose="020B0609020204030204" pitchFamily="49" charset="0"/>
              </a:rPr>
              <a:t> Box();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Box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 </a:t>
            </a:r>
            <a:r>
              <a:rPr lang="en-IN" sz="1900" dirty="0">
                <a:latin typeface="Consolas" panose="020B0609020204030204" pitchFamily="49" charset="0"/>
              </a:rPr>
              <a:t>= 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sz="1900" dirty="0">
                <a:latin typeface="Consolas" panose="020B0609020204030204" pitchFamily="49" charset="0"/>
              </a:rPr>
              <a:t> Box();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1900" dirty="0">
                <a:latin typeface="Consolas" panose="020B0609020204030204" pitchFamily="49" charset="0"/>
              </a:rPr>
              <a:t> </a:t>
            </a:r>
            <a:r>
              <a:rPr lang="en-IN" sz="1900" dirty="0" err="1">
                <a:latin typeface="Consolas" panose="020B0609020204030204" pitchFamily="49" charset="0"/>
              </a:rPr>
              <a:t>vol</a:t>
            </a:r>
            <a:r>
              <a:rPr lang="en-IN" sz="19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9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sz="1900" dirty="0">
                <a:latin typeface="Consolas" panose="020B0609020204030204" pitchFamily="49" charset="0"/>
              </a:rPr>
              <a:t> 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sz="1900" dirty="0">
                <a:latin typeface="Consolas" panose="020B0609020204030204" pitchFamily="49" charset="0"/>
              </a:rPr>
              <a:t> = 20;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sz="1900" dirty="0">
                <a:latin typeface="Consolas" panose="020B0609020204030204" pitchFamily="49" charset="0"/>
              </a:rPr>
              <a:t> = 30;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9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		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sz="1900" dirty="0">
                <a:latin typeface="Consolas" panose="020B0609020204030204" pitchFamily="49" charset="0"/>
              </a:rPr>
              <a:t> = 3;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sz="1900" dirty="0">
                <a:latin typeface="Consolas" panose="020B0609020204030204" pitchFamily="49" charset="0"/>
              </a:rPr>
              <a:t> = 6;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sz="1900" dirty="0">
                <a:latin typeface="Consolas" panose="020B0609020204030204" pitchFamily="49" charset="0"/>
              </a:rPr>
              <a:t> = 9;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IN" sz="1900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</a:t>
            </a:r>
            <a:r>
              <a:rPr lang="en-IN" sz="1900" dirty="0">
                <a:latin typeface="Consolas" panose="020B0609020204030204" pitchFamily="49" charset="0"/>
              </a:rPr>
              <a:t> =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sz="1900" dirty="0">
                <a:latin typeface="Consolas" panose="020B0609020204030204" pitchFamily="49" charset="0"/>
              </a:rPr>
              <a:t> *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sz="1900" dirty="0">
                <a:latin typeface="Consolas" panose="020B0609020204030204" pitchFamily="49" charset="0"/>
              </a:rPr>
              <a:t> *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sz="19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 err="1">
                <a:latin typeface="Consolas" panose="020B0609020204030204" pitchFamily="49" charset="0"/>
              </a:rPr>
              <a:t>System.</a:t>
            </a:r>
            <a:r>
              <a:rPr lang="en-IN" sz="19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IN" sz="1900" dirty="0" err="1">
                <a:latin typeface="Consolas" panose="020B0609020204030204" pitchFamily="49" charset="0"/>
              </a:rPr>
              <a:t>.println</a:t>
            </a:r>
            <a:r>
              <a:rPr lang="en-IN" sz="1900" dirty="0">
                <a:latin typeface="Consolas" panose="020B0609020204030204" pitchFamily="49" charset="0"/>
              </a:rPr>
              <a:t>(</a:t>
            </a:r>
            <a:r>
              <a:rPr lang="en-IN" sz="1900" dirty="0">
                <a:solidFill>
                  <a:srgbClr val="0000FF"/>
                </a:solidFill>
              </a:rPr>
              <a:t>"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Volume is </a:t>
            </a:r>
            <a:r>
              <a:rPr lang="en-IN" sz="1900" dirty="0">
                <a:solidFill>
                  <a:srgbClr val="0000FF"/>
                </a:solidFill>
              </a:rPr>
              <a:t>"</a:t>
            </a:r>
            <a:r>
              <a:rPr lang="en-IN" sz="1900" dirty="0">
                <a:latin typeface="Consolas" panose="020B0609020204030204" pitchFamily="49" charset="0"/>
              </a:rPr>
              <a:t> + </a:t>
            </a:r>
            <a:r>
              <a:rPr lang="en-IN" sz="19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</a:t>
            </a:r>
            <a:r>
              <a:rPr lang="en-IN" sz="19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</a:t>
            </a:r>
            <a:r>
              <a:rPr lang="en-IN" sz="1900" dirty="0">
                <a:latin typeface="Consolas" panose="020B0609020204030204" pitchFamily="49" charset="0"/>
              </a:rPr>
              <a:t> =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sz="1900" dirty="0">
                <a:latin typeface="Consolas" panose="020B0609020204030204" pitchFamily="49" charset="0"/>
              </a:rPr>
              <a:t> *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sz="1900" dirty="0">
                <a:latin typeface="Consolas" panose="020B0609020204030204" pitchFamily="49" charset="0"/>
              </a:rPr>
              <a:t> * </a:t>
            </a:r>
            <a:r>
              <a:rPr lang="en-IN" sz="19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sz="1900" dirty="0">
                <a:latin typeface="Consolas" panose="020B0609020204030204" pitchFamily="49" charset="0"/>
              </a:rPr>
              <a:t>.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sz="19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	</a:t>
            </a:r>
            <a:r>
              <a:rPr lang="en-IN" sz="1900" dirty="0" err="1">
                <a:latin typeface="Consolas" panose="020B0609020204030204" pitchFamily="49" charset="0"/>
              </a:rPr>
              <a:t>System.</a:t>
            </a:r>
            <a:r>
              <a:rPr lang="en-IN" sz="19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IN" sz="1900" dirty="0" err="1">
                <a:latin typeface="Consolas" panose="020B0609020204030204" pitchFamily="49" charset="0"/>
              </a:rPr>
              <a:t>.println</a:t>
            </a:r>
            <a:r>
              <a:rPr lang="en-IN" sz="1900" dirty="0">
                <a:latin typeface="Consolas" panose="020B0609020204030204" pitchFamily="49" charset="0"/>
              </a:rPr>
              <a:t>(</a:t>
            </a:r>
            <a:r>
              <a:rPr lang="en-IN" sz="1900" dirty="0">
                <a:solidFill>
                  <a:srgbClr val="0000FF"/>
                </a:solidFill>
              </a:rPr>
              <a:t>"</a:t>
            </a:r>
            <a:r>
              <a:rPr lang="en-IN" sz="1900" dirty="0">
                <a:solidFill>
                  <a:srgbClr val="0000FF"/>
                </a:solidFill>
                <a:latin typeface="Consolas" panose="020B0609020204030204" pitchFamily="49" charset="0"/>
              </a:rPr>
              <a:t>Volume is </a:t>
            </a:r>
            <a:r>
              <a:rPr lang="en-IN" sz="1900" dirty="0">
                <a:solidFill>
                  <a:srgbClr val="0000FF"/>
                </a:solidFill>
              </a:rPr>
              <a:t>"</a:t>
            </a:r>
            <a:r>
              <a:rPr lang="en-IN" sz="1900" dirty="0">
                <a:latin typeface="Consolas" panose="020B0609020204030204" pitchFamily="49" charset="0"/>
              </a:rPr>
              <a:t> + </a:t>
            </a:r>
            <a:r>
              <a:rPr lang="en-IN" sz="19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</a:t>
            </a:r>
            <a:r>
              <a:rPr lang="en-IN" sz="19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	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IN" sz="1900" dirty="0"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680628" y="314227"/>
            <a:ext cx="1371600" cy="1602441"/>
            <a:chOff x="7448391" y="620806"/>
            <a:chExt cx="1371600" cy="1602441"/>
          </a:xfrm>
        </p:grpSpPr>
        <p:sp>
          <p:nvSpPr>
            <p:cNvPr id="6" name="Rectangle 5"/>
            <p:cNvSpPr/>
            <p:nvPr/>
          </p:nvSpPr>
          <p:spPr>
            <a:xfrm>
              <a:off x="7448391" y="620806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448391" y="1154206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448391" y="1689847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969809" y="409136"/>
            <a:ext cx="779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length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01300" y="935495"/>
            <a:ext cx="93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breadth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76193" y="1459468"/>
            <a:ext cx="780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height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475314" y="320192"/>
            <a:ext cx="2205314" cy="896767"/>
            <a:chOff x="5475314" y="320192"/>
            <a:chExt cx="2205314" cy="896767"/>
          </a:xfrm>
        </p:grpSpPr>
        <p:sp>
          <p:nvSpPr>
            <p:cNvPr id="13" name="TextBox 12"/>
            <p:cNvSpPr txBox="1"/>
            <p:nvPr/>
          </p:nvSpPr>
          <p:spPr>
            <a:xfrm>
              <a:off x="5697269" y="847627"/>
              <a:ext cx="927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myBox1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475314" y="320192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15" name="Straight Arrow Connector 14"/>
            <p:cNvCxnSpPr>
              <a:endCxn id="6" idx="1"/>
            </p:cNvCxnSpPr>
            <p:nvPr/>
          </p:nvCxnSpPr>
          <p:spPr>
            <a:xfrm>
              <a:off x="6161114" y="580927"/>
              <a:ext cx="1519514" cy="0"/>
            </a:xfrm>
            <a:prstGeom prst="straightConnector1">
              <a:avLst/>
            </a:prstGeom>
            <a:ln w="31750"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7680628" y="2505404"/>
            <a:ext cx="1371600" cy="1602441"/>
            <a:chOff x="7448391" y="620806"/>
            <a:chExt cx="1371600" cy="1602441"/>
          </a:xfrm>
        </p:grpSpPr>
        <p:sp>
          <p:nvSpPr>
            <p:cNvPr id="17" name="Rectangle 16"/>
            <p:cNvSpPr/>
            <p:nvPr/>
          </p:nvSpPr>
          <p:spPr>
            <a:xfrm>
              <a:off x="7448391" y="620806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448391" y="1154206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b="1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448391" y="1689847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976866" y="2590800"/>
            <a:ext cx="779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length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01300" y="3126672"/>
            <a:ext cx="93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breadth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976193" y="3650645"/>
            <a:ext cx="780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height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5475314" y="2511369"/>
            <a:ext cx="2205314" cy="896767"/>
            <a:chOff x="5475314" y="2511369"/>
            <a:chExt cx="2205314" cy="896767"/>
          </a:xfrm>
        </p:grpSpPr>
        <p:sp>
          <p:nvSpPr>
            <p:cNvPr id="24" name="TextBox 23"/>
            <p:cNvSpPr txBox="1"/>
            <p:nvPr/>
          </p:nvSpPr>
          <p:spPr>
            <a:xfrm>
              <a:off x="5697269" y="3038804"/>
              <a:ext cx="927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myBox2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475314" y="2511369"/>
              <a:ext cx="1371600" cy="533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26" name="Straight Arrow Connector 25"/>
            <p:cNvCxnSpPr>
              <a:endCxn id="17" idx="1"/>
            </p:cNvCxnSpPr>
            <p:nvPr/>
          </p:nvCxnSpPr>
          <p:spPr>
            <a:xfrm>
              <a:off x="6161114" y="2772104"/>
              <a:ext cx="1519514" cy="0"/>
            </a:xfrm>
            <a:prstGeom prst="straightConnector1">
              <a:avLst/>
            </a:prstGeom>
            <a:ln w="31750"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7734447" y="381000"/>
            <a:ext cx="126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length = 10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734447" y="914400"/>
            <a:ext cx="126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breadth = 20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734447" y="1438373"/>
            <a:ext cx="126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height = 30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05768" y="2593272"/>
            <a:ext cx="1117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length = 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730202" y="3126672"/>
            <a:ext cx="126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breadth = 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05094" y="3650645"/>
            <a:ext cx="11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/>
              <a:t>height = 9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562350" y="2105025"/>
            <a:ext cx="1327533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00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44444E-6 L -4.58333E-6 0.0444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  <p:bldP spid="11" grpId="0"/>
      <p:bldP spid="11" grpId="1"/>
      <p:bldP spid="20" grpId="0"/>
      <p:bldP spid="20" grpId="1"/>
      <p:bldP spid="21" grpId="0"/>
      <p:bldP spid="21" grpId="1"/>
      <p:bldP spid="22" grpId="0"/>
      <p:bldP spid="22" grpId="1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represents the </a:t>
            </a:r>
            <a:r>
              <a:rPr lang="en-US" b="1" dirty="0"/>
              <a:t>behavior</a:t>
            </a:r>
            <a:r>
              <a:rPr lang="en-US" dirty="0"/>
              <a:t> of a class.</a:t>
            </a:r>
          </a:p>
          <a:p>
            <a:r>
              <a:rPr lang="en-US" dirty="0"/>
              <a:t>Remember : a Method is always invoked relative to an object. (except ….)</a:t>
            </a:r>
          </a:p>
          <a:p>
            <a:r>
              <a:rPr lang="en-US" dirty="0"/>
              <a:t>Syntax: </a:t>
            </a:r>
            <a:endParaRPr lang="en-IN" dirty="0"/>
          </a:p>
          <a:p>
            <a:pPr>
              <a:buNone/>
            </a:pPr>
            <a:r>
              <a:rPr lang="en-IN" dirty="0">
                <a:latin typeface="Cambria" pitchFamily="18" charset="0"/>
                <a:ea typeface="Cambria" pitchFamily="18" charset="0"/>
                <a:cs typeface="Courier New" pitchFamily="49" charset="0"/>
              </a:rPr>
              <a:t>	</a:t>
            </a:r>
            <a:r>
              <a:rPr lang="en-IN" dirty="0" err="1">
                <a:solidFill>
                  <a:schemeClr val="accent2">
                    <a:lumMod val="75000"/>
                  </a:schemeClr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access_specifier</a:t>
            </a:r>
            <a:r>
              <a:rPr lang="en-IN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IN" dirty="0" err="1">
                <a:solidFill>
                  <a:schemeClr val="tx2"/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return_type</a:t>
            </a:r>
            <a:r>
              <a:rPr lang="en-IN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IN" dirty="0" err="1">
                <a:solidFill>
                  <a:srgbClr val="FF0000"/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method_name</a:t>
            </a:r>
            <a:r>
              <a:rPr lang="en-IN" dirty="0">
                <a:solidFill>
                  <a:srgbClr val="FF0000"/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(</a:t>
            </a:r>
            <a:r>
              <a:rPr lang="en-IN" dirty="0" err="1">
                <a:solidFill>
                  <a:srgbClr val="FF0000"/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argument_list</a:t>
            </a:r>
            <a:r>
              <a:rPr lang="en-IN" dirty="0">
                <a:solidFill>
                  <a:srgbClr val="FF0000"/>
                </a:solidFill>
                <a:latin typeface="Cambria" pitchFamily="18" charset="0"/>
                <a:ea typeface="Cambria" pitchFamily="18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IN" dirty="0">
                <a:latin typeface="Cambria" pitchFamily="18" charset="0"/>
                <a:ea typeface="Cambria" pitchFamily="18" charset="0"/>
                <a:cs typeface="Courier New" pitchFamily="49" charset="0"/>
              </a:rPr>
              <a:t>	{</a:t>
            </a:r>
          </a:p>
          <a:p>
            <a:pPr lvl="1">
              <a:buNone/>
            </a:pPr>
            <a:r>
              <a:rPr lang="en-IN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	// code</a:t>
            </a:r>
          </a:p>
          <a:p>
            <a:pPr>
              <a:buNone/>
            </a:pPr>
            <a:r>
              <a:rPr lang="en-IN" dirty="0">
                <a:latin typeface="Cambria" pitchFamily="18" charset="0"/>
                <a:ea typeface="Cambria" pitchFamily="18" charset="0"/>
                <a:cs typeface="Courier New" pitchFamily="49" charset="0"/>
              </a:rPr>
              <a:t>	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286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(method)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987" y="861964"/>
            <a:ext cx="6743700" cy="3416320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SmartPhone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{</a:t>
            </a:r>
            <a:endParaRPr lang="en-US" dirty="0">
              <a:latin typeface="Consolas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String </a:t>
            </a:r>
            <a:r>
              <a:rPr lang="en-US" dirty="0">
                <a:solidFill>
                  <a:srgbClr val="0000C0"/>
                </a:solidFill>
                <a:latin typeface="Consolas"/>
              </a:rPr>
              <a:t>manufacturer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String </a:t>
            </a:r>
            <a:r>
              <a:rPr lang="en-US" dirty="0">
                <a:solidFill>
                  <a:srgbClr val="0000C0"/>
                </a:solidFill>
                <a:latin typeface="Consolas"/>
              </a:rPr>
              <a:t>model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storage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screenSize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  <a:endParaRPr lang="en-US" dirty="0">
              <a:latin typeface="Consolas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String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getManufacturer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()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manufacturer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setManufacturer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(String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a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lvl="1"/>
            <a:r>
              <a:rPr lang="en-US" dirty="0">
                <a:solidFill>
                  <a:srgbClr val="0000C0"/>
                </a:solidFill>
                <a:latin typeface="Consolas"/>
              </a:rPr>
              <a:t>	manufacturer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>
                <a:solidFill>
                  <a:srgbClr val="6A3E3E"/>
                </a:solidFill>
                <a:latin typeface="Consolas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962891" y="4064924"/>
            <a:ext cx="8153400" cy="2308324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Demo {</a:t>
            </a:r>
            <a:endParaRPr lang="en-US" dirty="0">
              <a:latin typeface="Consolas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main(String </a:t>
            </a:r>
            <a:r>
              <a:rPr lang="en-US" b="1" dirty="0" err="1">
                <a:solidFill>
                  <a:srgbClr val="6A3E3E"/>
                </a:solidFill>
                <a:latin typeface="Consolas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[]) {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/>
              </a:rPr>
              <a:t>SmartPhone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/>
              </a:rPr>
              <a:t>sp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SmartPhone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/>
              </a:rPr>
              <a:t>sp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.setManufacturer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>
                <a:solidFill>
                  <a:srgbClr val="2A00FF"/>
                </a:solidFill>
                <a:latin typeface="Consolas"/>
              </a:rPr>
              <a:t>"Samsung"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/>
              </a:rPr>
              <a:t>String </a:t>
            </a:r>
            <a:r>
              <a:rPr lang="en-US" dirty="0">
                <a:solidFill>
                  <a:srgbClr val="6A3E3E"/>
                </a:solidFill>
                <a:latin typeface="Consolas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onsolas"/>
              </a:rPr>
              <a:t>sp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.getManufacturer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i="1" dirty="0">
                <a:solidFill>
                  <a:srgbClr val="6A3E3E"/>
                </a:solidFill>
                <a:latin typeface="Consolas"/>
              </a:rPr>
              <a:t>name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31148" y="1929938"/>
            <a:ext cx="4958576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6965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4" animBg="1"/>
      <p:bldP spid="5" grpId="0" build="p" bldLvl="4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>
                <a:solidFill>
                  <a:schemeClr val="tx2"/>
                </a:solidFill>
              </a:rPr>
              <a:t>constructor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is a “special” member method which </a:t>
            </a:r>
            <a:r>
              <a:rPr lang="en-US" i="1" dirty="0">
                <a:solidFill>
                  <a:srgbClr val="C00000"/>
                </a:solidFill>
              </a:rPr>
              <a:t>initializes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the </a:t>
            </a:r>
            <a:r>
              <a:rPr lang="en-US" i="1" dirty="0">
                <a:solidFill>
                  <a:srgbClr val="C00000"/>
                </a:solidFill>
              </a:rPr>
              <a:t>objects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class.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Properties of constructor:</a:t>
            </a:r>
          </a:p>
          <a:p>
            <a:r>
              <a:rPr lang="en-US" dirty="0"/>
              <a:t>Constructor is </a:t>
            </a:r>
            <a:r>
              <a:rPr lang="en-US" i="1" dirty="0">
                <a:solidFill>
                  <a:srgbClr val="C00000"/>
                </a:solidFill>
              </a:rPr>
              <a:t>invoked automatically</a:t>
            </a:r>
            <a:r>
              <a:rPr lang="en-US" dirty="0"/>
              <a:t> whenever an object of class is created.</a:t>
            </a:r>
          </a:p>
          <a:p>
            <a:r>
              <a:rPr lang="en-US" i="1" dirty="0">
                <a:solidFill>
                  <a:srgbClr val="C00000"/>
                </a:solidFill>
              </a:rPr>
              <a:t>Constructor name</a:t>
            </a:r>
            <a:r>
              <a:rPr lang="en-US" dirty="0"/>
              <a:t> must be </a:t>
            </a:r>
            <a:r>
              <a:rPr lang="en-US" i="1" dirty="0">
                <a:solidFill>
                  <a:srgbClr val="C00000"/>
                </a:solidFill>
              </a:rPr>
              <a:t>same</a:t>
            </a:r>
            <a:r>
              <a:rPr lang="en-US" dirty="0"/>
              <a:t> as </a:t>
            </a:r>
            <a:r>
              <a:rPr lang="en-US" i="1" dirty="0">
                <a:solidFill>
                  <a:srgbClr val="C00000"/>
                </a:solidFill>
              </a:rPr>
              <a:t>class name</a:t>
            </a:r>
            <a:r>
              <a:rPr lang="en-US" dirty="0"/>
              <a:t>.</a:t>
            </a:r>
          </a:p>
          <a:p>
            <a:r>
              <a:rPr lang="en-US" dirty="0"/>
              <a:t>Constructors do </a:t>
            </a:r>
            <a:r>
              <a:rPr lang="en-US" i="1" dirty="0">
                <a:solidFill>
                  <a:srgbClr val="C00000"/>
                </a:solidFill>
              </a:rPr>
              <a:t>not </a:t>
            </a:r>
            <a:r>
              <a:rPr lang="en-US" dirty="0"/>
              <a:t>have </a:t>
            </a:r>
            <a:r>
              <a:rPr lang="en-US" i="1" dirty="0">
                <a:solidFill>
                  <a:srgbClr val="C00000"/>
                </a:solidFill>
              </a:rPr>
              <a:t>return types </a:t>
            </a:r>
            <a:r>
              <a:rPr lang="en-US" dirty="0"/>
              <a:t>and they cannot return values, not even void.</a:t>
            </a:r>
          </a:p>
          <a:p>
            <a:r>
              <a:rPr lang="en-US" dirty="0"/>
              <a:t>All classes have </a:t>
            </a:r>
            <a:r>
              <a:rPr lang="en-US" i="1" dirty="0">
                <a:solidFill>
                  <a:srgbClr val="C00000"/>
                </a:solidFill>
              </a:rPr>
              <a:t>constructors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C00000"/>
                </a:solidFill>
              </a:rPr>
              <a:t>default</a:t>
            </a:r>
            <a:r>
              <a:rPr lang="en-US" dirty="0"/>
              <a:t>: if you do not create a class constructor yourself, Java creates one for you. However, then you are not able to set initial values for object attributes.</a:t>
            </a:r>
          </a:p>
          <a:p>
            <a:r>
              <a:rPr lang="en-IN" dirty="0"/>
              <a:t>Types of Constructor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IN" dirty="0">
                <a:solidFill>
                  <a:schemeClr val="tx2"/>
                </a:solidFill>
              </a:rPr>
              <a:t>Default Constructor</a:t>
            </a:r>
          </a:p>
          <a:p>
            <a:pPr marL="1001712" lvl="1" indent="-457200">
              <a:buFont typeface="+mj-lt"/>
              <a:buAutoNum type="arabicPeriod"/>
            </a:pPr>
            <a:r>
              <a:rPr lang="en-IN" dirty="0">
                <a:solidFill>
                  <a:schemeClr val="tx2"/>
                </a:solidFill>
              </a:rPr>
              <a:t>Parameterized Constructor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90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Default Constructor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Default constructor is the one which </a:t>
            </a:r>
            <a:r>
              <a:rPr lang="en-US" i="1" dirty="0">
                <a:solidFill>
                  <a:srgbClr val="C00000"/>
                </a:solidFill>
              </a:rPr>
              <a:t>invokes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by </a:t>
            </a:r>
            <a:r>
              <a:rPr lang="en-US" i="1" dirty="0">
                <a:solidFill>
                  <a:srgbClr val="C00000"/>
                </a:solidFill>
              </a:rPr>
              <a:t>default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when </a:t>
            </a:r>
            <a:r>
              <a:rPr lang="en-US" i="1" dirty="0">
                <a:solidFill>
                  <a:srgbClr val="C00000"/>
                </a:solidFill>
              </a:rPr>
              <a:t>object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class is </a:t>
            </a:r>
            <a:r>
              <a:rPr lang="en-US" i="1" dirty="0">
                <a:solidFill>
                  <a:srgbClr val="C00000"/>
                </a:solidFill>
              </a:rPr>
              <a:t>created</a:t>
            </a:r>
            <a:r>
              <a:rPr lang="en-US" dirty="0"/>
              <a:t>.</a:t>
            </a:r>
          </a:p>
          <a:p>
            <a:r>
              <a:rPr lang="en-US" dirty="0"/>
              <a:t>It is generally used to </a:t>
            </a:r>
            <a:r>
              <a:rPr lang="en-US" i="1" dirty="0">
                <a:solidFill>
                  <a:srgbClr val="C00000"/>
                </a:solidFill>
              </a:rPr>
              <a:t>initialize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the </a:t>
            </a:r>
            <a:r>
              <a:rPr lang="en-US" i="1" dirty="0">
                <a:solidFill>
                  <a:srgbClr val="C00000"/>
                </a:solidFill>
              </a:rPr>
              <a:t>default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i="1" dirty="0">
                <a:solidFill>
                  <a:srgbClr val="C00000"/>
                </a:solidFill>
              </a:rPr>
              <a:t>value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data members.</a:t>
            </a:r>
          </a:p>
          <a:p>
            <a:r>
              <a:rPr lang="en-US" dirty="0"/>
              <a:t>It is also called </a:t>
            </a:r>
            <a:r>
              <a:rPr lang="en-US" i="1" dirty="0">
                <a:solidFill>
                  <a:schemeClr val="tx2"/>
                </a:solidFill>
              </a:rPr>
              <a:t>no argument constructor.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2741" y="2418689"/>
            <a:ext cx="5455920" cy="3139321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wid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isFilled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6;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wid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6;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isFilled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37777" y="2418689"/>
            <a:ext cx="6062749" cy="1754326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RectDemo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6A3E3E"/>
                </a:solidFill>
                <a:latin typeface="Consolas" panose="020B0609020204030204" pitchFamily="49" charset="0"/>
              </a:rPr>
              <a:t>r1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3440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 bldLvl="4" animBg="1"/>
      <p:bldP spid="5" grpId="0" build="p" bldLvl="4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Parameterized Constructor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solidFill>
                  <a:srgbClr val="C00000"/>
                </a:solidFill>
              </a:rPr>
              <a:t>Constructors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that can take </a:t>
            </a:r>
            <a:r>
              <a:rPr lang="en-US" i="1" dirty="0">
                <a:solidFill>
                  <a:srgbClr val="C00000"/>
                </a:solidFill>
              </a:rPr>
              <a:t>arguments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are called parameterized constructors.</a:t>
            </a:r>
          </a:p>
          <a:p>
            <a:r>
              <a:rPr lang="en-US" dirty="0"/>
              <a:t>Sometimes it is necessary to initialize the various data elements of different objects with different values when they are created.</a:t>
            </a:r>
          </a:p>
          <a:p>
            <a:r>
              <a:rPr lang="en-US" dirty="0"/>
              <a:t>We can achieve this objective by passing arguments to the constructor when the objects are created.</a:t>
            </a:r>
          </a:p>
        </p:txBody>
      </p:sp>
      <p:sp>
        <p:nvSpPr>
          <p:cNvPr id="4" name="Rectangle 3"/>
          <p:cNvSpPr/>
          <p:nvPr/>
        </p:nvSpPr>
        <p:spPr>
          <a:xfrm>
            <a:off x="495991" y="2959017"/>
            <a:ext cx="5780118" cy="3416320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wid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isFilled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 panose="020B0609020204030204" pitchFamily="49" charset="0"/>
              </a:rPr>
              <a:t>l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 panose="020B0609020204030204" pitchFamily="49" charset="0"/>
              </a:rPr>
              <a:t>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isF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wid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isFilled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isF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50924" y="2959017"/>
            <a:ext cx="5782852" cy="1754326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RectDemo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r1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(6,6,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6A3E3E"/>
                </a:solidFill>
                <a:latin typeface="Consolas" panose="020B0609020204030204" pitchFamily="49" charset="0"/>
              </a:rPr>
              <a:t>r1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len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1401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 bldLvl="4" animBg="1"/>
      <p:bldP spid="5" grpId="0" build="p" bldLvl="4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this keyword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</a:rPr>
              <a:t>this</a:t>
            </a:r>
            <a:r>
              <a:rPr lang="en-US" dirty="0"/>
              <a:t> is a reference variable that refers to the </a:t>
            </a:r>
            <a:r>
              <a:rPr lang="en-US" i="1" dirty="0">
                <a:solidFill>
                  <a:schemeClr val="tx2"/>
                </a:solidFill>
              </a:rPr>
              <a:t>current object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</a:rPr>
              <a:t>this </a:t>
            </a:r>
            <a:r>
              <a:rPr lang="en-US" dirty="0"/>
              <a:t>can be used to </a:t>
            </a:r>
            <a:r>
              <a:rPr lang="en-US" i="1" dirty="0">
                <a:solidFill>
                  <a:schemeClr val="tx2"/>
                </a:solidFill>
              </a:rPr>
              <a:t>invoke</a:t>
            </a:r>
            <a:r>
              <a:rPr lang="en-US" dirty="0"/>
              <a:t> current object's method.</a:t>
            </a:r>
          </a:p>
          <a:p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</a:rPr>
              <a:t>this</a:t>
            </a:r>
            <a:r>
              <a:rPr lang="en-US" dirty="0"/>
              <a:t>() can be used to </a:t>
            </a:r>
            <a:r>
              <a:rPr lang="en-US" i="1" dirty="0">
                <a:solidFill>
                  <a:schemeClr val="tx2"/>
                </a:solidFill>
              </a:rPr>
              <a:t>invoke</a:t>
            </a:r>
            <a:r>
              <a:rPr lang="en-US" dirty="0"/>
              <a:t> current class constructor</a:t>
            </a:r>
          </a:p>
          <a:p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</a:rPr>
              <a:t>this </a:t>
            </a:r>
            <a:r>
              <a:rPr lang="en-US" dirty="0"/>
              <a:t>can be passed as a </a:t>
            </a:r>
            <a:r>
              <a:rPr lang="en-US" i="1" dirty="0">
                <a:solidFill>
                  <a:schemeClr val="tx2"/>
                </a:solidFill>
              </a:rPr>
              <a:t>parameter</a:t>
            </a:r>
            <a:r>
              <a:rPr lang="en-US" dirty="0"/>
              <a:t> to </a:t>
            </a:r>
            <a:r>
              <a:rPr lang="en-US" i="1" dirty="0">
                <a:solidFill>
                  <a:schemeClr val="tx2"/>
                </a:solidFill>
              </a:rPr>
              <a:t>constructor</a:t>
            </a:r>
            <a:r>
              <a:rPr lang="en-US" dirty="0"/>
              <a:t> and </a:t>
            </a:r>
            <a:r>
              <a:rPr lang="en-US" i="1" dirty="0">
                <a:solidFill>
                  <a:schemeClr val="tx2"/>
                </a:solidFill>
              </a:rPr>
              <a:t>method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i="1" dirty="0">
                <a:solidFill>
                  <a:schemeClr val="tx2"/>
                </a:solidFill>
              </a:rPr>
              <a:t>call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</a:rPr>
              <a:t>this </a:t>
            </a:r>
            <a:r>
              <a:rPr lang="en-US" dirty="0"/>
              <a:t>can be used to </a:t>
            </a:r>
            <a:r>
              <a:rPr lang="en-US" i="1" dirty="0">
                <a:solidFill>
                  <a:schemeClr val="tx2"/>
                </a:solidFill>
              </a:rPr>
              <a:t>return</a:t>
            </a:r>
            <a:r>
              <a:rPr lang="en-US" dirty="0"/>
              <a:t> the </a:t>
            </a:r>
            <a:r>
              <a:rPr lang="en-US" i="1" dirty="0">
                <a:solidFill>
                  <a:schemeClr val="tx2"/>
                </a:solidFill>
              </a:rPr>
              <a:t>current</a:t>
            </a:r>
            <a:r>
              <a:rPr lang="en-US" dirty="0"/>
              <a:t> </a:t>
            </a:r>
            <a:r>
              <a:rPr lang="en-US" i="1" dirty="0">
                <a:solidFill>
                  <a:schemeClr val="tx2"/>
                </a:solidFill>
              </a:rPr>
              <a:t>object</a:t>
            </a:r>
            <a:r>
              <a:rPr lang="en-US" dirty="0"/>
              <a:t> from the method.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38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4294967295"/>
          </p:nvPr>
        </p:nvSpPr>
        <p:spPr>
          <a:xfrm>
            <a:off x="0" y="0"/>
            <a:ext cx="9144000" cy="6858000"/>
          </a:xfrm>
        </p:spPr>
        <p:txBody>
          <a:bodyPr>
            <a:normAutofit fontScale="85000" lnSpcReduction="10000"/>
          </a:bodyPr>
          <a:lstStyle/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Box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</a:rPr>
              <a:t>Box(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IN" dirty="0">
                <a:latin typeface="Consolas" panose="020B0609020204030204" pitchFamily="49" charset="0"/>
              </a:rPr>
              <a:t>,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IN" dirty="0">
                <a:latin typeface="Consolas" panose="020B0609020204030204" pitchFamily="49" charset="0"/>
              </a:rPr>
              <a:t>,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latin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		</a:t>
            </a:r>
            <a:r>
              <a:rPr lang="en-IN" dirty="0" err="1">
                <a:latin typeface="Consolas" panose="020B0609020204030204" pitchFamily="49" charset="0"/>
              </a:rPr>
              <a:t>System.</a:t>
            </a:r>
            <a:r>
              <a:rPr lang="en-IN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IN" dirty="0" err="1">
                <a:latin typeface="Consolas" panose="020B0609020204030204" pitchFamily="49" charset="0"/>
              </a:rPr>
              <a:t>.println</a:t>
            </a:r>
            <a:r>
              <a:rPr lang="en-US" dirty="0">
                <a:latin typeface="Consolas" panose="020B0609020204030204" pitchFamily="49" charset="0"/>
              </a:rPr>
              <a:t>("Constructing Box");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breadth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height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	}</a:t>
            </a:r>
            <a:endParaRPr lang="en-IN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volume() {</a:t>
            </a:r>
            <a:endParaRPr lang="en-IN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volume</a:t>
            </a:r>
            <a:r>
              <a:rPr lang="en-IN" dirty="0"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IN" dirty="0">
                <a:latin typeface="Consolas" panose="020B0609020204030204" pitchFamily="49" charset="0"/>
              </a:rPr>
              <a:t> *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breadth</a:t>
            </a:r>
            <a:r>
              <a:rPr lang="en-IN" dirty="0">
                <a:latin typeface="Consolas" panose="020B0609020204030204" pitchFamily="49" charset="0"/>
              </a:rPr>
              <a:t> *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height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	</a:t>
            </a:r>
            <a:r>
              <a:rPr lang="en-IN" dirty="0" err="1">
                <a:latin typeface="Consolas" panose="020B0609020204030204" pitchFamily="49" charset="0"/>
              </a:rPr>
              <a:t>System.</a:t>
            </a:r>
            <a:r>
              <a:rPr lang="en-IN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IN" dirty="0" err="1">
                <a:latin typeface="Consolas" panose="020B0609020204030204" pitchFamily="49" charset="0"/>
              </a:rPr>
              <a:t>.println</a:t>
            </a:r>
            <a:r>
              <a:rPr lang="en-IN" dirty="0"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"Volume is "</a:t>
            </a:r>
            <a:r>
              <a:rPr lang="en-IN" dirty="0">
                <a:latin typeface="Consolas" panose="020B0609020204030204" pitchFamily="49" charset="0"/>
              </a:rPr>
              <a:t> +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volume</a:t>
            </a:r>
            <a:r>
              <a:rPr lang="en-IN" dirty="0"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 err="1">
                <a:latin typeface="Consolas" panose="020B0609020204030204" pitchFamily="49" charset="0"/>
              </a:rPr>
              <a:t>BoxDemo</a:t>
            </a:r>
            <a:r>
              <a:rPr lang="en-IN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main(String 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IN" dirty="0">
                <a:latin typeface="Consolas" panose="020B0609020204030204" pitchFamily="49" charset="0"/>
              </a:rPr>
              <a:t>[])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	Box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Box(10,20,30);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	Box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Box(3,6,9);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myBox1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latin typeface="Consolas" panose="020B0609020204030204" pitchFamily="49" charset="0"/>
              </a:rPr>
              <a:t>volume();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		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myBox2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latin typeface="Consolas" panose="020B0609020204030204" pitchFamily="49" charset="0"/>
              </a:rPr>
              <a:t>volume();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	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IN" dirty="0">
                <a:latin typeface="Consolas" panose="020B0609020204030204" pitchFamily="49" charset="0"/>
              </a:rPr>
              <a:t>}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837113" y="1699956"/>
            <a:ext cx="2667000" cy="3048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Line Callout 1 5"/>
          <p:cNvSpPr/>
          <p:nvPr/>
        </p:nvSpPr>
        <p:spPr>
          <a:xfrm>
            <a:off x="5570913" y="1852356"/>
            <a:ext cx="3276600" cy="457200"/>
          </a:xfrm>
          <a:prstGeom prst="borderCallout1">
            <a:avLst>
              <a:gd name="adj1" fmla="val 45220"/>
              <a:gd name="adj2" fmla="val -490"/>
              <a:gd name="adj3" fmla="val 735"/>
              <a:gd name="adj4" fmla="val -3340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Creates ambiguity for compiler</a:t>
            </a:r>
          </a:p>
        </p:txBody>
      </p:sp>
      <p:sp>
        <p:nvSpPr>
          <p:cNvPr id="7" name="Line Callout 1 6"/>
          <p:cNvSpPr/>
          <p:nvPr/>
        </p:nvSpPr>
        <p:spPr>
          <a:xfrm>
            <a:off x="5584360" y="1838909"/>
            <a:ext cx="3276600" cy="838200"/>
          </a:xfrm>
          <a:prstGeom prst="borderCallout1">
            <a:avLst>
              <a:gd name="adj1" fmla="val 45220"/>
              <a:gd name="adj2" fmla="val -490"/>
              <a:gd name="adj3" fmla="val 735"/>
              <a:gd name="adj4" fmla="val -3340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00FF"/>
                </a:solidFill>
              </a:rPr>
              <a:t>length</a:t>
            </a:r>
            <a:r>
              <a:rPr lang="en-IN" dirty="0">
                <a:solidFill>
                  <a:srgbClr val="C00000"/>
                </a:solidFill>
              </a:rPr>
              <a:t> is instance variable as well as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length</a:t>
            </a:r>
            <a:r>
              <a:rPr lang="en-IN" dirty="0">
                <a:solidFill>
                  <a:srgbClr val="C00000"/>
                </a:solidFill>
              </a:rPr>
              <a:t> is formal parameter of method</a:t>
            </a:r>
          </a:p>
        </p:txBody>
      </p:sp>
      <p:sp>
        <p:nvSpPr>
          <p:cNvPr id="8" name="Rectangle 7"/>
          <p:cNvSpPr/>
          <p:nvPr/>
        </p:nvSpPr>
        <p:spPr>
          <a:xfrm>
            <a:off x="922713" y="1116959"/>
            <a:ext cx="8229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</a:rPr>
              <a:t>Box(</a:t>
            </a:r>
            <a:r>
              <a:rPr lang="en-IN" sz="22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2200" dirty="0">
                <a:latin typeface="Consolas" panose="020B0609020204030204" pitchFamily="49" charset="0"/>
              </a:rPr>
              <a:t>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length</a:t>
            </a:r>
            <a:r>
              <a:rPr lang="en-IN" sz="2200" dirty="0">
                <a:latin typeface="Consolas" panose="020B0609020204030204" pitchFamily="49" charset="0"/>
              </a:rPr>
              <a:t>, </a:t>
            </a:r>
            <a:r>
              <a:rPr lang="en-IN" sz="22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2200" dirty="0">
                <a:latin typeface="Consolas" panose="020B0609020204030204" pitchFamily="49" charset="0"/>
              </a:rPr>
              <a:t>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breadth</a:t>
            </a:r>
            <a:r>
              <a:rPr lang="en-IN" sz="2200" dirty="0">
                <a:latin typeface="Consolas" panose="020B0609020204030204" pitchFamily="49" charset="0"/>
              </a:rPr>
              <a:t>, </a:t>
            </a:r>
            <a:r>
              <a:rPr lang="en-IN" sz="2200" dirty="0">
                <a:solidFill>
                  <a:srgbClr val="7F0055"/>
                </a:solidFill>
                <a:latin typeface="Consolas" panose="020B0609020204030204" pitchFamily="49" charset="0"/>
              </a:rPr>
              <a:t>double</a:t>
            </a:r>
            <a:r>
              <a:rPr lang="en-IN" sz="2200" dirty="0">
                <a:latin typeface="Consolas" panose="020B0609020204030204" pitchFamily="49" charset="0"/>
              </a:rPr>
              <a:t>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US" sz="2200" dirty="0">
                <a:latin typeface="Consolas" panose="020B0609020204030204" pitchFamily="49" charset="0"/>
              </a:rPr>
              <a:t>) {</a:t>
            </a:r>
            <a:endParaRPr lang="en-IN" sz="2200" dirty="0"/>
          </a:p>
        </p:txBody>
      </p:sp>
      <p:sp>
        <p:nvSpPr>
          <p:cNvPr id="9" name="Rectangle 8"/>
          <p:cNvSpPr/>
          <p:nvPr/>
        </p:nvSpPr>
        <p:spPr>
          <a:xfrm>
            <a:off x="1832741" y="1706126"/>
            <a:ext cx="7315200" cy="9096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IN" sz="2200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IN" sz="2200" dirty="0" err="1">
                <a:solidFill>
                  <a:srgbClr val="0000FF"/>
                </a:solidFill>
                <a:latin typeface="Consolas" panose="020B0609020204030204" pitchFamily="49" charset="0"/>
              </a:rPr>
              <a:t>.length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length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IN" sz="2200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IN" sz="2200" dirty="0" err="1">
                <a:solidFill>
                  <a:srgbClr val="0000FF"/>
                </a:solidFill>
                <a:latin typeface="Consolas" panose="020B0609020204030204" pitchFamily="49" charset="0"/>
              </a:rPr>
              <a:t>.breadth</a:t>
            </a:r>
            <a:r>
              <a:rPr lang="en-IN" sz="2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</a:rPr>
              <a:t>=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breadth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IN" sz="2200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IN" sz="2200" dirty="0" err="1">
                <a:solidFill>
                  <a:srgbClr val="0000FF"/>
                </a:solidFill>
                <a:latin typeface="Consolas" panose="020B0609020204030204" pitchFamily="49" charset="0"/>
              </a:rPr>
              <a:t>.height</a:t>
            </a:r>
            <a:r>
              <a:rPr lang="en-IN" sz="2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</a:rPr>
              <a:t>=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0" name="Rectangle 9"/>
          <p:cNvSpPr/>
          <p:nvPr/>
        </p:nvSpPr>
        <p:spPr>
          <a:xfrm>
            <a:off x="1832741" y="1721852"/>
            <a:ext cx="7293964" cy="9096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IN" sz="2200" dirty="0">
                <a:solidFill>
                  <a:srgbClr val="0000FF"/>
                </a:solidFill>
                <a:latin typeface="Consolas" panose="020B0609020204030204" pitchFamily="49" charset="0"/>
              </a:rPr>
              <a:t>length</a:t>
            </a:r>
            <a:r>
              <a:rPr lang="en-US" sz="2200" dirty="0">
                <a:latin typeface="Consolas" panose="020B0609020204030204" pitchFamily="49" charset="0"/>
              </a:rPr>
              <a:t> = </a:t>
            </a:r>
            <a:r>
              <a:rPr lang="en-US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length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IN" sz="2200" dirty="0">
                <a:solidFill>
                  <a:srgbClr val="0000FF"/>
                </a:solidFill>
                <a:latin typeface="Consolas" panose="020B0609020204030204" pitchFamily="49" charset="0"/>
              </a:rPr>
              <a:t>breadth </a:t>
            </a:r>
            <a:r>
              <a:rPr lang="en-US" sz="2200" dirty="0">
                <a:latin typeface="Consolas" panose="020B0609020204030204" pitchFamily="49" charset="0"/>
              </a:rPr>
              <a:t>=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breadth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IN" sz="2200" dirty="0">
                <a:solidFill>
                  <a:srgbClr val="0000FF"/>
                </a:solidFill>
                <a:latin typeface="Consolas" panose="020B0609020204030204" pitchFamily="49" charset="0"/>
              </a:rPr>
              <a:t>height </a:t>
            </a:r>
            <a:r>
              <a:rPr lang="en-US" sz="2200" dirty="0">
                <a:latin typeface="Consolas" panose="020B0609020204030204" pitchFamily="49" charset="0"/>
              </a:rPr>
              <a:t>= </a:t>
            </a:r>
            <a:r>
              <a:rPr lang="en-IN" sz="22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US" sz="2200" dirty="0">
                <a:latin typeface="Consolas" panose="020B0609020204030204" pitchFamily="49" charset="0"/>
              </a:rPr>
              <a:t>;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28625" y="495300"/>
            <a:ext cx="1408488" cy="1357056"/>
            <a:chOff x="428625" y="495300"/>
            <a:chExt cx="1408488" cy="1357056"/>
          </a:xfrm>
        </p:grpSpPr>
        <p:cxnSp>
          <p:nvCxnSpPr>
            <p:cNvPr id="35" name="Straight Connector 34"/>
            <p:cNvCxnSpPr>
              <a:stCxn id="5" idx="1"/>
            </p:cNvCxnSpPr>
            <p:nvPr/>
          </p:nvCxnSpPr>
          <p:spPr>
            <a:xfrm flipH="1">
              <a:off x="428625" y="1852356"/>
              <a:ext cx="140848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438150" y="495300"/>
              <a:ext cx="0" cy="13436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428625" y="504825"/>
              <a:ext cx="49408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707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/>
      <p:bldP spid="9" grpId="0"/>
      <p:bldP spid="10" grpId="0"/>
      <p:bldP spid="1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Scope of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004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Method Overloading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4"/>
            <a:ext cx="4108311" cy="5590565"/>
          </a:xfrm>
        </p:spPr>
        <p:txBody>
          <a:bodyPr/>
          <a:lstStyle/>
          <a:p>
            <a:r>
              <a:rPr lang="en-US" dirty="0"/>
              <a:t>Overloading allows </a:t>
            </a:r>
            <a:r>
              <a:rPr lang="en-US" b="1" dirty="0"/>
              <a:t>different methods</a:t>
            </a:r>
            <a:r>
              <a:rPr lang="en-US" dirty="0"/>
              <a:t> to have </a:t>
            </a:r>
            <a:r>
              <a:rPr lang="en-US" b="1" dirty="0"/>
              <a:t>same name</a:t>
            </a:r>
            <a:r>
              <a:rPr lang="en-US" dirty="0"/>
              <a:t>, but </a:t>
            </a:r>
            <a:r>
              <a:rPr lang="en-US" b="1" dirty="0"/>
              <a:t>different signatures</a:t>
            </a:r>
            <a:r>
              <a:rPr lang="en-US" dirty="0"/>
              <a:t>.</a:t>
            </a:r>
          </a:p>
          <a:p>
            <a:r>
              <a:rPr lang="en-US" dirty="0"/>
              <a:t>Signature can differ by </a:t>
            </a:r>
            <a:r>
              <a:rPr lang="en-US" b="1" dirty="0"/>
              <a:t>number of input </a:t>
            </a:r>
            <a:r>
              <a:rPr lang="en-US" dirty="0"/>
              <a:t>parameters or </a:t>
            </a:r>
            <a:r>
              <a:rPr lang="en-US" b="1" dirty="0"/>
              <a:t>type of input</a:t>
            </a:r>
            <a:r>
              <a:rPr lang="en-US" dirty="0"/>
              <a:t> parameters or </a:t>
            </a:r>
            <a:r>
              <a:rPr lang="en-US" b="1" dirty="0"/>
              <a:t>both</a:t>
            </a:r>
            <a:r>
              <a:rPr lang="en-US" dirty="0"/>
              <a:t>. </a:t>
            </a:r>
          </a:p>
          <a:p>
            <a:r>
              <a:rPr lang="en-US" dirty="0"/>
              <a:t>Overloading is related to </a:t>
            </a:r>
            <a:r>
              <a:rPr lang="en-US" b="1" dirty="0"/>
              <a:t>compile time </a:t>
            </a:r>
            <a:r>
              <a:rPr lang="en-US" dirty="0"/>
              <a:t>(or </a:t>
            </a:r>
            <a:r>
              <a:rPr lang="en-US" b="1" dirty="0"/>
              <a:t>static</a:t>
            </a:r>
            <a:r>
              <a:rPr lang="en-US" dirty="0"/>
              <a:t>) polymorphism.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22370" y="711201"/>
            <a:ext cx="7696639" cy="5909310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OverloadingMethods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{</a:t>
            </a:r>
            <a:endParaRPr lang="en-US" dirty="0">
              <a:latin typeface="Consolas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/>
              </a:rPr>
              <a:t>ar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pPr lvl="2"/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ans1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sum(5,2); </a:t>
            </a:r>
            <a:r>
              <a:rPr lang="en-US" dirty="0">
                <a:solidFill>
                  <a:srgbClr val="3F7F5F"/>
                </a:solidFill>
                <a:latin typeface="Consolas"/>
              </a:rPr>
              <a:t>// will return 7</a:t>
            </a:r>
          </a:p>
          <a:p>
            <a:pPr lvl="2"/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ans2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sum(5,2,6); </a:t>
            </a:r>
            <a:r>
              <a:rPr lang="en-US" dirty="0">
                <a:solidFill>
                  <a:srgbClr val="3F7F5F"/>
                </a:solidFill>
                <a:latin typeface="Consolas"/>
              </a:rPr>
              <a:t>// will return 13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ans3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sum(5.8,6.4); </a:t>
            </a:r>
            <a:r>
              <a:rPr lang="en-US" dirty="0">
                <a:solidFill>
                  <a:srgbClr val="3F7F5F"/>
                </a:solidFill>
                <a:latin typeface="Consolas"/>
              </a:rPr>
              <a:t>// will return 12.2</a:t>
            </a:r>
          </a:p>
          <a:p>
            <a:pPr lvl="2"/>
            <a:r>
              <a:rPr lang="en-IN" dirty="0">
                <a:solidFill>
                  <a:srgbClr val="3F7F5F"/>
                </a:solidFill>
                <a:latin typeface="Consolas"/>
              </a:rPr>
              <a:t>// print ans1,ans2,ans3 in order to see the result</a:t>
            </a:r>
            <a:endParaRPr lang="en-US" dirty="0">
              <a:solidFill>
                <a:srgbClr val="3F7F5F"/>
              </a:solidFill>
              <a:latin typeface="Consolas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>
              <a:latin typeface="Consolas"/>
            </a:endParaRPr>
          </a:p>
          <a:p>
            <a:pPr lvl="1"/>
            <a:r>
              <a:rPr lang="en-US" dirty="0">
                <a:solidFill>
                  <a:srgbClr val="3F7F5F"/>
                </a:solidFill>
                <a:latin typeface="Consolas"/>
              </a:rPr>
              <a:t>// Overloaded sum(). This sum takes two </a:t>
            </a:r>
            <a:r>
              <a:rPr lang="en-US" dirty="0" err="1">
                <a:solidFill>
                  <a:srgbClr val="3F7F5F"/>
                </a:solidFill>
                <a:latin typeface="Consolas"/>
              </a:rPr>
              <a:t>int</a:t>
            </a:r>
            <a:r>
              <a:rPr lang="en-US" dirty="0">
                <a:solidFill>
                  <a:srgbClr val="3F7F5F"/>
                </a:solidFill>
                <a:latin typeface="Consolas"/>
              </a:rPr>
              <a:t> parameters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sum(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>
              <a:latin typeface="Consolas"/>
            </a:endParaRPr>
          </a:p>
          <a:p>
            <a:pPr lvl="1"/>
            <a:r>
              <a:rPr lang="en-US" dirty="0">
                <a:solidFill>
                  <a:srgbClr val="3F7F5F"/>
                </a:solidFill>
                <a:latin typeface="Consolas"/>
              </a:rPr>
              <a:t>// Overloaded sum(). This sum takes three </a:t>
            </a:r>
            <a:r>
              <a:rPr lang="en-US" dirty="0" err="1">
                <a:solidFill>
                  <a:srgbClr val="3F7F5F"/>
                </a:solidFill>
                <a:latin typeface="Consolas"/>
              </a:rPr>
              <a:t>int</a:t>
            </a:r>
            <a:r>
              <a:rPr lang="en-US" dirty="0">
                <a:solidFill>
                  <a:srgbClr val="3F7F5F"/>
                </a:solidFill>
                <a:latin typeface="Consolas"/>
              </a:rPr>
              <a:t> parameters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sum(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z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z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>
              <a:latin typeface="Consolas"/>
            </a:endParaRPr>
          </a:p>
          <a:p>
            <a:pPr lvl="1"/>
            <a:r>
              <a:rPr lang="en-US" dirty="0">
                <a:solidFill>
                  <a:srgbClr val="3F7F5F"/>
                </a:solidFill>
                <a:latin typeface="Consolas"/>
              </a:rPr>
              <a:t>// Overloaded sum(). This sum takes two double parameters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sum(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x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en-US" b="1" dirty="0">
                <a:solidFill>
                  <a:srgbClr val="6A3E3E"/>
                </a:solidFill>
                <a:latin typeface="Consolas"/>
              </a:rPr>
              <a:t>y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546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 bldLvl="4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9EBF344-4A7B-4C4A-AF6D-6441BD040AB3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191446" y="0"/>
            <a:ext cx="0" cy="682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925EF2-D58F-4AC0-ACED-F747CC08D69F}"/>
              </a:ext>
            </a:extLst>
          </p:cNvPr>
          <p:cNvCxnSpPr>
            <a:cxnSpLocks/>
          </p:cNvCxnSpPr>
          <p:nvPr/>
        </p:nvCxnSpPr>
        <p:spPr>
          <a:xfrm>
            <a:off x="1191446" y="5063613"/>
            <a:ext cx="0" cy="17943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4BD1E24D-7739-4C4F-8234-2614FB54ADBC}"/>
              </a:ext>
            </a:extLst>
          </p:cNvPr>
          <p:cNvSpPr/>
          <p:nvPr/>
        </p:nvSpPr>
        <p:spPr>
          <a:xfrm>
            <a:off x="954165" y="682906"/>
            <a:ext cx="474562" cy="474562"/>
          </a:xfrm>
          <a:prstGeom prst="ellips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ym typeface="Wingdings 2" panose="05020102010507070707" pitchFamily="18" charset="2"/>
              </a:rPr>
              <a:t>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422F9-3B3A-4A97-ADB3-F83B13E11C16}"/>
              </a:ext>
            </a:extLst>
          </p:cNvPr>
          <p:cNvSpPr txBox="1"/>
          <p:nvPr/>
        </p:nvSpPr>
        <p:spPr>
          <a:xfrm>
            <a:off x="1527893" y="720132"/>
            <a:ext cx="1175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Looping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4260FD-CAA3-43A0-977C-7E4B57013872}"/>
              </a:ext>
            </a:extLst>
          </p:cNvPr>
          <p:cNvCxnSpPr>
            <a:cxnSpLocks/>
          </p:cNvCxnSpPr>
          <p:nvPr/>
        </p:nvCxnSpPr>
        <p:spPr>
          <a:xfrm>
            <a:off x="1191446" y="1157468"/>
            <a:ext cx="0" cy="246540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DA2F9A4-6988-4274-8384-12496EC9D59D}"/>
              </a:ext>
            </a:extLst>
          </p:cNvPr>
          <p:cNvSpPr txBox="1"/>
          <p:nvPr/>
        </p:nvSpPr>
        <p:spPr>
          <a:xfrm>
            <a:off x="1428727" y="720132"/>
            <a:ext cx="490993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Outline</a:t>
            </a:r>
            <a:endParaRPr lang="en-US" b="1" dirty="0"/>
          </a:p>
          <a:p>
            <a:endParaRPr lang="en-US" b="1" dirty="0"/>
          </a:p>
          <a:p>
            <a:pPr indent="446088">
              <a:buFont typeface="Wingdings" pitchFamily="2" charset="2"/>
              <a:buChar char="ü"/>
            </a:pPr>
            <a:r>
              <a:rPr lang="en-US" sz="2000" dirty="0"/>
              <a:t>Class</a:t>
            </a:r>
          </a:p>
          <a:p>
            <a:pPr indent="446088">
              <a:buFont typeface="Wingdings" pitchFamily="2" charset="2"/>
              <a:buChar char="ü"/>
            </a:pPr>
            <a:r>
              <a:rPr lang="en-US" sz="2000" dirty="0"/>
              <a:t>Object </a:t>
            </a:r>
          </a:p>
          <a:p>
            <a:pPr indent="446088">
              <a:buFont typeface="Wingdings" pitchFamily="2" charset="2"/>
              <a:buChar char="ü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630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static keyword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static</a:t>
            </a:r>
            <a:r>
              <a:rPr lang="en-US" dirty="0"/>
              <a:t> keyword is mainly used for </a:t>
            </a:r>
            <a:r>
              <a:rPr lang="en-US" i="1" dirty="0">
                <a:solidFill>
                  <a:schemeClr val="tx2"/>
                </a:solidFill>
              </a:rPr>
              <a:t>memory management</a:t>
            </a:r>
            <a:r>
              <a:rPr lang="en-US" dirty="0"/>
              <a:t>.</a:t>
            </a:r>
          </a:p>
          <a:p>
            <a:r>
              <a:rPr lang="en-US" dirty="0"/>
              <a:t>It can be used with </a:t>
            </a:r>
          </a:p>
          <a:p>
            <a:pPr lvl="1"/>
            <a:r>
              <a:rPr lang="en-US" dirty="0"/>
              <a:t>Variables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/>
              <a:t>Blocks</a:t>
            </a:r>
          </a:p>
          <a:p>
            <a:pPr lvl="1"/>
            <a:r>
              <a:rPr lang="en-US" dirty="0"/>
              <a:t>Nested classes</a:t>
            </a:r>
          </a:p>
          <a:p>
            <a:r>
              <a:rPr lang="en-US" dirty="0"/>
              <a:t>Basically, static is used for a constant variable or a method that is same for every instance of a class.</a:t>
            </a:r>
          </a:p>
          <a:p>
            <a:r>
              <a:rPr lang="en-US" dirty="0"/>
              <a:t>The static variable can be used to refer to the common property of all objects.</a:t>
            </a:r>
          </a:p>
          <a:p>
            <a:r>
              <a:rPr lang="en-US" dirty="0"/>
              <a:t>The static variable gets memory only once in the class area at the time of class loading.</a:t>
            </a:r>
          </a:p>
          <a:p>
            <a:r>
              <a:rPr lang="en-US" dirty="0"/>
              <a:t>It makes your program memory efficient.</a:t>
            </a:r>
          </a:p>
          <a:p>
            <a:r>
              <a:rPr lang="en-US" dirty="0"/>
              <a:t>Syntax</a:t>
            </a:r>
          </a:p>
          <a:p>
            <a:pPr marL="363538" indent="0">
              <a:buNone/>
            </a:pPr>
            <a:r>
              <a:rPr lang="en-US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i="1" dirty="0">
                <a:solidFill>
                  <a:srgbClr val="7F0055"/>
                </a:solidFill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7F0055"/>
                </a:solidFill>
                <a:latin typeface="Consolas" panose="020B0609020204030204" pitchFamily="49" charset="0"/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variablename</a:t>
            </a:r>
            <a:r>
              <a:rPr lang="en-US" dirty="0">
                <a:latin typeface="Consolas" panose="020B0609020204030204" pitchFamily="49" charset="0"/>
              </a:rPr>
              <a:t>;</a:t>
            </a:r>
            <a:endParaRPr lang="en-IN" dirty="0">
              <a:latin typeface="Consolas" panose="020B0609020204030204" pitchFamily="49" charset="0"/>
            </a:endParaRPr>
          </a:p>
          <a:p>
            <a:endParaRPr lang="en-US" dirty="0"/>
          </a:p>
          <a:p>
            <a:pPr lvl="1"/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2260946"/>
            <a:ext cx="617219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 err="1">
                <a:latin typeface="Consolas" panose="020B0609020204030204" pitchFamily="49" charset="0"/>
              </a:rPr>
              <a:t>StudentDemo</a:t>
            </a:r>
            <a:r>
              <a:rPr lang="en-IN" dirty="0">
                <a:latin typeface="Consolas" panose="020B0609020204030204" pitchFamily="49" charset="0"/>
              </a:rPr>
              <a:t> {</a:t>
            </a:r>
          </a:p>
          <a:p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main(String 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IN" dirty="0">
                <a:latin typeface="Consolas" panose="020B0609020204030204" pitchFamily="49" charset="0"/>
              </a:rPr>
              <a:t>[]) {</a:t>
            </a:r>
          </a:p>
          <a:p>
            <a:r>
              <a:rPr lang="en-IN" dirty="0">
                <a:latin typeface="Consolas" panose="020B0609020204030204" pitchFamily="49" charset="0"/>
              </a:rPr>
              <a:t>		Student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student1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Student();</a:t>
            </a:r>
          </a:p>
          <a:p>
            <a:r>
              <a:rPr lang="en-IN" dirty="0">
                <a:latin typeface="Consolas" panose="020B0609020204030204" pitchFamily="49" charset="0"/>
              </a:rPr>
              <a:t>		Student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student2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Student();</a:t>
            </a:r>
          </a:p>
          <a:p>
            <a:r>
              <a:rPr lang="en-IN" dirty="0">
                <a:latin typeface="Consolas" panose="020B0609020204030204" pitchFamily="49" charset="0"/>
              </a:rPr>
              <a:t>		Student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student3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Student();</a:t>
            </a:r>
          </a:p>
          <a:p>
            <a:r>
              <a:rPr lang="en-IN" dirty="0">
                <a:latin typeface="Consolas" panose="020B0609020204030204" pitchFamily="49" charset="0"/>
              </a:rPr>
              <a:t>		.</a:t>
            </a:r>
          </a:p>
          <a:p>
            <a:r>
              <a:rPr lang="en-IN" dirty="0">
                <a:latin typeface="Consolas" panose="020B0609020204030204" pitchFamily="49" charset="0"/>
              </a:rPr>
              <a:t>		.</a:t>
            </a:r>
          </a:p>
          <a:p>
            <a:r>
              <a:rPr lang="en-IN" dirty="0">
                <a:latin typeface="Consolas" panose="020B0609020204030204" pitchFamily="49" charset="0"/>
              </a:rPr>
              <a:t>		.</a:t>
            </a:r>
          </a:p>
          <a:p>
            <a:r>
              <a:rPr lang="en-IN" dirty="0">
                <a:latin typeface="Consolas" panose="020B0609020204030204" pitchFamily="49" charset="0"/>
              </a:rPr>
              <a:t>	}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" y="-1"/>
            <a:ext cx="411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Student {</a:t>
            </a:r>
          </a:p>
          <a:p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 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r>
              <a:rPr lang="en-IN" dirty="0">
                <a:latin typeface="Consolas" panose="020B0609020204030204" pitchFamily="49" charset="0"/>
              </a:rPr>
              <a:t>	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String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r>
              <a:rPr lang="en-IN" dirty="0">
                <a:latin typeface="Consolas" panose="020B0609020204030204" pitchFamily="49" charset="0"/>
              </a:rPr>
              <a:t>	</a:t>
            </a:r>
          </a:p>
          <a:p>
            <a:r>
              <a:rPr lang="en-IN" dirty="0">
                <a:latin typeface="Consolas" panose="020B0609020204030204" pitchFamily="49" charset="0"/>
              </a:rPr>
              <a:t>	.</a:t>
            </a:r>
          </a:p>
          <a:p>
            <a:r>
              <a:rPr lang="en-IN" dirty="0">
                <a:latin typeface="Consolas" panose="020B0609020204030204" pitchFamily="49" charset="0"/>
              </a:rPr>
              <a:t>	.</a:t>
            </a:r>
          </a:p>
          <a:p>
            <a:r>
              <a:rPr lang="en-IN" dirty="0">
                <a:latin typeface="Consolas" panose="020B0609020204030204" pitchFamily="49" charset="0"/>
              </a:rPr>
              <a:t>	.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1" y="3829761"/>
            <a:ext cx="137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student1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5105400" y="3829761"/>
            <a:ext cx="137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student2 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6781799" y="3829761"/>
            <a:ext cx="137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student3 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2333245" y="433797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2459882" y="4873846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269926" y="5397819"/>
            <a:ext cx="1071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college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5105399" y="42627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5105399" y="47961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4" name="Rectangle 13"/>
          <p:cNvSpPr/>
          <p:nvPr/>
        </p:nvSpPr>
        <p:spPr>
          <a:xfrm>
            <a:off x="5105399" y="5331806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Consolas" panose="020B0609020204030204" pitchFamily="49" charset="0"/>
              </a:rPr>
              <a:t>DIET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6781799" y="42627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6781799" y="47961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7" name="Rectangle 16"/>
          <p:cNvSpPr/>
          <p:nvPr/>
        </p:nvSpPr>
        <p:spPr>
          <a:xfrm>
            <a:off x="6781799" y="5331806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Consolas" panose="020B0609020204030204" pitchFamily="49" charset="0"/>
              </a:rPr>
              <a:t>DIET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3442448" y="42627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3442448" y="4796165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20" name="Rectangle 19"/>
          <p:cNvSpPr/>
          <p:nvPr/>
        </p:nvSpPr>
        <p:spPr>
          <a:xfrm>
            <a:off x="3442448" y="5331806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Consolas" panose="020B0609020204030204" pitchFamily="49" charset="0"/>
              </a:rPr>
              <a:t>DIET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11314" y="805353"/>
            <a:ext cx="4110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 String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college </a:t>
            </a:r>
            <a:r>
              <a:rPr lang="en-IN" dirty="0">
                <a:latin typeface="Consolas" panose="020B0609020204030204" pitchFamily="49" charset="0"/>
              </a:rPr>
              <a:t>= "DIET";</a:t>
            </a:r>
            <a:endParaRPr lang="en-IN" dirty="0"/>
          </a:p>
        </p:txBody>
      </p:sp>
      <p:sp>
        <p:nvSpPr>
          <p:cNvPr id="22" name="Rectangle 21"/>
          <p:cNvSpPr/>
          <p:nvPr/>
        </p:nvSpPr>
        <p:spPr>
          <a:xfrm>
            <a:off x="911314" y="812125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String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college </a:t>
            </a:r>
            <a:r>
              <a:rPr lang="en-IN" dirty="0">
                <a:latin typeface="Consolas" panose="020B0609020204030204" pitchFamily="49" charset="0"/>
              </a:rPr>
              <a:t>= "DIET";</a:t>
            </a:r>
            <a:endParaRPr lang="en-IN" dirty="0"/>
          </a:p>
        </p:txBody>
      </p:sp>
      <p:sp>
        <p:nvSpPr>
          <p:cNvPr id="23" name="Rectangle 22"/>
          <p:cNvSpPr/>
          <p:nvPr/>
        </p:nvSpPr>
        <p:spPr>
          <a:xfrm>
            <a:off x="5105399" y="5990744"/>
            <a:ext cx="13716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  <a:latin typeface="Consolas" panose="020B0609020204030204" pitchFamily="49" charset="0"/>
              </a:rPr>
              <a:t>DIET</a:t>
            </a:r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3957332" y="6072778"/>
            <a:ext cx="1071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college</a:t>
            </a:r>
            <a:endParaRPr lang="en-IN" dirty="0"/>
          </a:p>
        </p:txBody>
      </p:sp>
      <p:cxnSp>
        <p:nvCxnSpPr>
          <p:cNvPr id="25" name="Straight Arrow Connector 24"/>
          <p:cNvCxnSpPr>
            <a:stCxn id="23" idx="1"/>
            <a:endCxn id="19" idx="2"/>
          </p:cNvCxnSpPr>
          <p:nvPr/>
        </p:nvCxnSpPr>
        <p:spPr>
          <a:xfrm flipH="1" flipV="1">
            <a:off x="4128248" y="5329565"/>
            <a:ext cx="977151" cy="927879"/>
          </a:xfrm>
          <a:prstGeom prst="straightConnector1">
            <a:avLst/>
          </a:prstGeom>
          <a:ln w="317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0"/>
            <a:endCxn id="13" idx="2"/>
          </p:cNvCxnSpPr>
          <p:nvPr/>
        </p:nvCxnSpPr>
        <p:spPr>
          <a:xfrm flipV="1">
            <a:off x="5791199" y="5329565"/>
            <a:ext cx="0" cy="661179"/>
          </a:xfrm>
          <a:prstGeom prst="straightConnector1">
            <a:avLst/>
          </a:prstGeom>
          <a:ln w="317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3"/>
            <a:endCxn id="16" idx="2"/>
          </p:cNvCxnSpPr>
          <p:nvPr/>
        </p:nvCxnSpPr>
        <p:spPr>
          <a:xfrm flipV="1">
            <a:off x="6476999" y="5329565"/>
            <a:ext cx="990600" cy="927879"/>
          </a:xfrm>
          <a:prstGeom prst="straightConnector1">
            <a:avLst/>
          </a:prstGeom>
          <a:ln w="317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39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1" grpId="1"/>
      <p:bldP spid="12" grpId="0" animBg="1"/>
      <p:bldP spid="13" grpId="0" animBg="1"/>
      <p:bldP spid="14" grpId="0" animBg="1"/>
      <p:bldP spid="14" grpId="1" animBg="1"/>
      <p:bldP spid="15" grpId="0" animBg="1"/>
      <p:bldP spid="16" grpId="0" animBg="1"/>
      <p:bldP spid="17" grpId="0" animBg="1"/>
      <p:bldP spid="17" grpId="1" animBg="1"/>
      <p:bldP spid="18" grpId="0" animBg="1"/>
      <p:bldP spid="19" grpId="0" animBg="1"/>
      <p:bldP spid="20" grpId="0" animBg="1"/>
      <p:bldP spid="20" grpId="1" animBg="1"/>
      <p:bldP spid="21" grpId="0"/>
      <p:bldP spid="22" grpId="0"/>
      <p:bldP spid="22" grpId="1"/>
      <p:bldP spid="23" grpId="0" animBg="1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static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apply static keyword with any method, it is known as static method.</a:t>
            </a:r>
          </a:p>
          <a:p>
            <a:r>
              <a:rPr lang="en-US" dirty="0"/>
              <a:t>A static method belongs to the class rather than the object of a class.</a:t>
            </a:r>
          </a:p>
          <a:p>
            <a:r>
              <a:rPr lang="en-US" dirty="0"/>
              <a:t>A static method can be invoked without the need for creating an instance of a class.</a:t>
            </a:r>
          </a:p>
          <a:p>
            <a:r>
              <a:rPr lang="en-US" dirty="0"/>
              <a:t>A static method can access static data member and can change the value of it.</a:t>
            </a:r>
          </a:p>
          <a:p>
            <a:r>
              <a:rPr lang="en-US" dirty="0">
                <a:solidFill>
                  <a:srgbClr val="C00000"/>
                </a:solidFill>
              </a:rPr>
              <a:t>Restrictions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static method can not use non static data member or call non-static method directly.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this and super cannot be used in static context.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7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Student {</a:t>
            </a:r>
          </a:p>
          <a:p>
            <a:r>
              <a:rPr lang="en-IN" dirty="0">
                <a:latin typeface="Consolas" panose="020B0609020204030204" pitchFamily="49" charset="0"/>
              </a:rPr>
              <a:t>    </a:t>
            </a:r>
            <a:r>
              <a:rPr lang="en-IN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 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r>
              <a:rPr lang="en-IN" dirty="0">
                <a:latin typeface="Consolas" panose="020B0609020204030204" pitchFamily="49" charset="0"/>
              </a:rPr>
              <a:t>;  </a:t>
            </a:r>
          </a:p>
          <a:p>
            <a:r>
              <a:rPr lang="en-IN" dirty="0">
                <a:latin typeface="Consolas" panose="020B0609020204030204" pitchFamily="49" charset="0"/>
              </a:rPr>
              <a:t>    String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IN" dirty="0">
                <a:latin typeface="Consolas" panose="020B0609020204030204" pitchFamily="49" charset="0"/>
              </a:rPr>
              <a:t>;  </a:t>
            </a:r>
          </a:p>
          <a:p>
            <a:r>
              <a:rPr lang="en-IN" dirty="0">
                <a:latin typeface="Consolas" panose="020B0609020204030204" pitchFamily="49" charset="0"/>
              </a:rPr>
              <a:t>   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String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i="1" dirty="0">
                <a:solidFill>
                  <a:srgbClr val="0000FF"/>
                </a:solidFill>
                <a:latin typeface="Consolas" panose="020B0609020204030204" pitchFamily="49" charset="0"/>
              </a:rPr>
              <a:t>college</a:t>
            </a:r>
            <a:r>
              <a:rPr lang="en-IN" dirty="0">
                <a:latin typeface="Consolas" panose="020B0609020204030204" pitchFamily="49" charset="0"/>
              </a:rPr>
              <a:t>="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abc</a:t>
            </a:r>
            <a:r>
              <a:rPr lang="en-IN" dirty="0">
                <a:latin typeface="Consolas" panose="020B0609020204030204" pitchFamily="49" charset="0"/>
              </a:rPr>
              <a:t>";</a:t>
            </a:r>
          </a:p>
          <a:p>
            <a:r>
              <a:rPr lang="en-IN" dirty="0">
                <a:latin typeface="Consolas" panose="020B0609020204030204" pitchFamily="49" charset="0"/>
              </a:rPr>
              <a:t>   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change() {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i="1" dirty="0">
                <a:solidFill>
                  <a:srgbClr val="0000FF"/>
                </a:solidFill>
                <a:latin typeface="Consolas" panose="020B0609020204030204" pitchFamily="49" charset="0"/>
              </a:rPr>
              <a:t>college</a:t>
            </a:r>
            <a:r>
              <a:rPr lang="en-IN" dirty="0">
                <a:latin typeface="Consolas" panose="020B0609020204030204" pitchFamily="49" charset="0"/>
              </a:rPr>
              <a:t> = "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DIET</a:t>
            </a:r>
            <a:r>
              <a:rPr lang="en-IN" dirty="0">
                <a:latin typeface="Consolas" panose="020B0609020204030204" pitchFamily="49" charset="0"/>
              </a:rPr>
              <a:t>";</a:t>
            </a:r>
          </a:p>
          <a:p>
            <a:r>
              <a:rPr lang="en-IN" dirty="0">
                <a:latin typeface="Consolas" panose="020B0609020204030204" pitchFamily="49" charset="0"/>
              </a:rPr>
              <a:t>  	 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 = 10;</a:t>
            </a:r>
            <a:endParaRPr lang="en-IN" dirty="0">
              <a:latin typeface="Consolas" panose="020B0609020204030204" pitchFamily="49" charset="0"/>
            </a:endParaRPr>
          </a:p>
          <a:p>
            <a:r>
              <a:rPr lang="en-IN" dirty="0">
                <a:latin typeface="Consolas" panose="020B0609020204030204" pitchFamily="49" charset="0"/>
              </a:rPr>
              <a:t>    }  </a:t>
            </a:r>
          </a:p>
          <a:p>
            <a:r>
              <a:rPr lang="en-IN" dirty="0">
                <a:latin typeface="Consolas" panose="020B0609020204030204" pitchFamily="49" charset="0"/>
              </a:rPr>
              <a:t>    Student(</a:t>
            </a:r>
            <a:r>
              <a:rPr lang="en-IN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IN" dirty="0">
                <a:latin typeface="Consolas" panose="020B0609020204030204" pitchFamily="49" charset="0"/>
              </a:rPr>
              <a:t> r, String n) {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N" dirty="0">
                <a:latin typeface="Consolas" panose="020B0609020204030204" pitchFamily="49" charset="0"/>
              </a:rPr>
              <a:t>=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r</a:t>
            </a:r>
            <a:r>
              <a:rPr lang="en-IN" dirty="0">
                <a:latin typeface="Consolas" panose="020B0609020204030204" pitchFamily="49" charset="0"/>
              </a:rPr>
              <a:t>;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IN" dirty="0"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n</a:t>
            </a:r>
            <a:r>
              <a:rPr lang="en-IN" dirty="0">
                <a:latin typeface="Consolas" panose="020B0609020204030204" pitchFamily="49" charset="0"/>
              </a:rPr>
              <a:t>;  </a:t>
            </a:r>
          </a:p>
          <a:p>
            <a:r>
              <a:rPr lang="en-IN" dirty="0">
                <a:latin typeface="Consolas" panose="020B0609020204030204" pitchFamily="49" charset="0"/>
              </a:rPr>
              <a:t>    }  </a:t>
            </a:r>
          </a:p>
          <a:p>
            <a:r>
              <a:rPr lang="en-IN" dirty="0">
                <a:latin typeface="Consolas" panose="020B0609020204030204" pitchFamily="49" charset="0"/>
              </a:rPr>
              <a:t>   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display() {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 err="1">
                <a:latin typeface="Consolas" panose="020B0609020204030204" pitchFamily="49" charset="0"/>
              </a:rPr>
              <a:t>System.</a:t>
            </a:r>
            <a:r>
              <a:rPr lang="en-IN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out</a:t>
            </a:r>
            <a:r>
              <a:rPr lang="en-IN" dirty="0" err="1">
                <a:latin typeface="Consolas" panose="020B0609020204030204" pitchFamily="49" charset="0"/>
              </a:rPr>
              <a:t>.println</a:t>
            </a:r>
            <a:r>
              <a:rPr lang="en-IN" dirty="0">
                <a:latin typeface="Consolas" panose="020B0609020204030204" pitchFamily="49" charset="0"/>
              </a:rPr>
              <a:t>(</a:t>
            </a:r>
            <a:r>
              <a:rPr lang="en-IN" dirty="0" err="1">
                <a:solidFill>
                  <a:srgbClr val="0000FF"/>
                </a:solidFill>
                <a:latin typeface="Consolas" panose="020B0609020204030204" pitchFamily="49" charset="0"/>
              </a:rPr>
              <a:t>rollno</a:t>
            </a:r>
            <a:r>
              <a:rPr lang="en-IN" dirty="0">
                <a:latin typeface="Consolas" panose="020B0609020204030204" pitchFamily="49" charset="0"/>
              </a:rPr>
              <a:t>+" "+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IN" dirty="0">
                <a:latin typeface="Consolas" panose="020B0609020204030204" pitchFamily="49" charset="0"/>
              </a:rPr>
              <a:t>+" "+</a:t>
            </a:r>
            <a:r>
              <a:rPr lang="en-IN" i="1" dirty="0">
                <a:solidFill>
                  <a:srgbClr val="0000FF"/>
                </a:solidFill>
                <a:latin typeface="Consolas" panose="020B0609020204030204" pitchFamily="49" charset="0"/>
              </a:rPr>
              <a:t>college</a:t>
            </a:r>
            <a:r>
              <a:rPr lang="en-IN" dirty="0">
                <a:latin typeface="Consolas" panose="020B0609020204030204" pitchFamily="49" charset="0"/>
              </a:rPr>
              <a:t>);</a:t>
            </a:r>
          </a:p>
          <a:p>
            <a:r>
              <a:rPr lang="en-IN" dirty="0">
                <a:latin typeface="Consolas" panose="020B0609020204030204" pitchFamily="49" charset="0"/>
              </a:rPr>
              <a:t>    }  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  <a:p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 err="1">
                <a:latin typeface="Consolas" panose="020B0609020204030204" pitchFamily="49" charset="0"/>
              </a:rPr>
              <a:t>TestStaticMethod</a:t>
            </a:r>
            <a:r>
              <a:rPr lang="en-IN" dirty="0">
                <a:latin typeface="Consolas" panose="020B0609020204030204" pitchFamily="49" charset="0"/>
              </a:rPr>
              <a:t> {</a:t>
            </a:r>
          </a:p>
          <a:p>
            <a:r>
              <a:rPr lang="en-IN" dirty="0">
                <a:latin typeface="Consolas" panose="020B0609020204030204" pitchFamily="49" charset="0"/>
              </a:rPr>
              <a:t>   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IN" dirty="0">
                <a:latin typeface="Consolas" panose="020B0609020204030204" pitchFamily="49" charset="0"/>
              </a:rPr>
              <a:t>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IN" dirty="0">
                <a:latin typeface="Consolas" panose="020B0609020204030204" pitchFamily="49" charset="0"/>
              </a:rPr>
              <a:t> main(String 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IN" dirty="0">
                <a:latin typeface="Consolas" panose="020B0609020204030204" pitchFamily="49" charset="0"/>
              </a:rPr>
              <a:t>[]) {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 err="1">
                <a:latin typeface="Consolas" panose="020B0609020204030204" pitchFamily="49" charset="0"/>
              </a:rPr>
              <a:t>Student.</a:t>
            </a:r>
            <a:r>
              <a:rPr lang="en-IN" i="1" dirty="0" err="1">
                <a:latin typeface="Consolas" panose="020B0609020204030204" pitchFamily="49" charset="0"/>
              </a:rPr>
              <a:t>change</a:t>
            </a:r>
            <a:r>
              <a:rPr lang="en-IN" dirty="0">
                <a:latin typeface="Consolas" panose="020B0609020204030204" pitchFamily="49" charset="0"/>
              </a:rPr>
              <a:t>();</a:t>
            </a:r>
          </a:p>
          <a:p>
            <a:r>
              <a:rPr lang="en-IN" dirty="0">
                <a:latin typeface="Consolas" panose="020B0609020204030204" pitchFamily="49" charset="0"/>
              </a:rPr>
              <a:t>        Student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s1</a:t>
            </a:r>
            <a:r>
              <a:rPr lang="en-IN" dirty="0"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Student(111,"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Tom</a:t>
            </a:r>
            <a:r>
              <a:rPr lang="en-IN" dirty="0">
                <a:latin typeface="Consolas" panose="020B0609020204030204" pitchFamily="49" charset="0"/>
              </a:rPr>
              <a:t>");  </a:t>
            </a:r>
          </a:p>
          <a:p>
            <a:r>
              <a:rPr lang="en-IN" dirty="0">
                <a:latin typeface="Consolas" panose="020B0609020204030204" pitchFamily="49" charset="0"/>
              </a:rPr>
              <a:t>        Student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s2</a:t>
            </a:r>
            <a:r>
              <a:rPr lang="en-IN" dirty="0">
                <a:latin typeface="Consolas" panose="020B0609020204030204" pitchFamily="49" charset="0"/>
              </a:rPr>
              <a:t> = </a:t>
            </a:r>
            <a:r>
              <a:rPr lang="en-IN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IN" dirty="0">
                <a:latin typeface="Consolas" panose="020B0609020204030204" pitchFamily="49" charset="0"/>
              </a:rPr>
              <a:t> Student(222,"</a:t>
            </a:r>
            <a:r>
              <a:rPr lang="en-IN" dirty="0">
                <a:solidFill>
                  <a:srgbClr val="0000FF"/>
                </a:solidFill>
                <a:latin typeface="Consolas" panose="020B0609020204030204" pitchFamily="49" charset="0"/>
              </a:rPr>
              <a:t>Jerry</a:t>
            </a:r>
            <a:r>
              <a:rPr lang="en-IN" dirty="0">
                <a:latin typeface="Consolas" panose="020B0609020204030204" pitchFamily="49" charset="0"/>
              </a:rPr>
              <a:t>");  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s1</a:t>
            </a:r>
            <a:r>
              <a:rPr lang="en-IN" dirty="0">
                <a:latin typeface="Consolas" panose="020B0609020204030204" pitchFamily="49" charset="0"/>
              </a:rPr>
              <a:t>.display();  </a:t>
            </a:r>
          </a:p>
          <a:p>
            <a:r>
              <a:rPr lang="en-IN" dirty="0">
                <a:latin typeface="Consolas" panose="020B0609020204030204" pitchFamily="49" charset="0"/>
              </a:rPr>
              <a:t>       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s2</a:t>
            </a:r>
            <a:r>
              <a:rPr lang="en-IN" dirty="0">
                <a:latin typeface="Consolas" panose="020B0609020204030204" pitchFamily="49" charset="0"/>
              </a:rPr>
              <a:t>.display();  </a:t>
            </a:r>
          </a:p>
          <a:p>
            <a:r>
              <a:rPr lang="en-IN" dirty="0">
                <a:latin typeface="Consolas" panose="020B0609020204030204" pitchFamily="49" charset="0"/>
              </a:rPr>
              <a:t>	}  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066800" y="1828800"/>
            <a:ext cx="1600200" cy="0"/>
          </a:xfrm>
          <a:prstGeom prst="line">
            <a:avLst/>
          </a:prstGeom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2177534"/>
            <a:ext cx="6572250" cy="14382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0"/>
            <a:ext cx="6572250" cy="1428750"/>
          </a:xfrm>
          <a:prstGeom prst="rect">
            <a:avLst/>
          </a:prstGeom>
        </p:spPr>
      </p:pic>
      <p:sp>
        <p:nvSpPr>
          <p:cNvPr id="10" name="Line Callout 1 9"/>
          <p:cNvSpPr/>
          <p:nvPr/>
        </p:nvSpPr>
        <p:spPr>
          <a:xfrm>
            <a:off x="5403385" y="1505534"/>
            <a:ext cx="3276600" cy="570916"/>
          </a:xfrm>
          <a:prstGeom prst="borderCallout1">
            <a:avLst>
              <a:gd name="adj1" fmla="val 45220"/>
              <a:gd name="adj2" fmla="val -490"/>
              <a:gd name="adj3" fmla="val 59128"/>
              <a:gd name="adj4" fmla="val -7933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We can not use </a:t>
            </a:r>
            <a:r>
              <a:rPr lang="en-IN" dirty="0">
                <a:solidFill>
                  <a:srgbClr val="FF0000"/>
                </a:solidFill>
              </a:rPr>
              <a:t>non-static</a:t>
            </a:r>
            <a:r>
              <a:rPr lang="en-IN" dirty="0">
                <a:solidFill>
                  <a:schemeClr val="tx1"/>
                </a:solidFill>
              </a:rPr>
              <a:t> variables in </a:t>
            </a:r>
            <a:r>
              <a:rPr lang="en-IN" dirty="0">
                <a:solidFill>
                  <a:srgbClr val="FF0000"/>
                </a:solidFill>
              </a:rPr>
              <a:t>static methods</a:t>
            </a:r>
          </a:p>
        </p:txBody>
      </p:sp>
    </p:spTree>
    <p:extLst>
      <p:ext uri="{BB962C8B-B14F-4D97-AF65-F5344CB8AC3E}">
        <p14:creationId xmlns:p14="http://schemas.microsoft.com/office/powerpoint/2010/main" val="3256791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static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 block is executed exactly once, when the class is first loaded.</a:t>
            </a:r>
          </a:p>
          <a:p>
            <a:r>
              <a:rPr lang="en-US" dirty="0"/>
              <a:t>It is used to initialize static variables of the class.</a:t>
            </a:r>
          </a:p>
          <a:p>
            <a:r>
              <a:rPr lang="en-US" dirty="0"/>
              <a:t>It will be executed even before the main method.</a:t>
            </a:r>
          </a:p>
          <a:p>
            <a:r>
              <a:rPr lang="en-US" dirty="0"/>
              <a:t>Syntax:</a:t>
            </a:r>
          </a:p>
          <a:p>
            <a:pPr marL="363538" indent="0">
              <a:buNone/>
            </a:pPr>
            <a:r>
              <a:rPr lang="en-IN" dirty="0">
                <a:latin typeface="Consolas" panose="020B0609020204030204" pitchFamily="49" charset="0"/>
              </a:rPr>
              <a:t>static {</a:t>
            </a:r>
          </a:p>
          <a:p>
            <a:pPr marL="363538" indent="0">
              <a:buNone/>
            </a:pPr>
            <a:r>
              <a:rPr lang="en-IN" dirty="0">
                <a:latin typeface="Consolas" panose="020B0609020204030204" pitchFamily="49" charset="0"/>
              </a:rPr>
              <a:t>	//initialisation of static variables…</a:t>
            </a:r>
          </a:p>
          <a:p>
            <a:pPr marL="363538" indent="0">
              <a:buNone/>
            </a:pPr>
            <a:r>
              <a:rPr lang="en-IN" dirty="0"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24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and Immutable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content of mutable object can be changed, while content of immutable objects can not be changed.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253" y="1777108"/>
            <a:ext cx="5766264" cy="3970318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MutableClass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add5() {</a:t>
            </a:r>
          </a:p>
          <a:p>
            <a:pPr lvl="1"/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	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+ 5;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MutableClassDemo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MutableClass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MutableClass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2"/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10;</a:t>
            </a:r>
          </a:p>
          <a:p>
            <a:pPr lvl="2"/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.add5();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5858650" y="1777108"/>
            <a:ext cx="6294557" cy="4247317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ImmutableClass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add5()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	return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( </a:t>
            </a:r>
            <a:r>
              <a:rPr lang="en-US" b="1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+ 5 );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MutableClassDemo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ImmutableClass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ImmutableClass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2"/>
            <a:r>
              <a:rPr lang="en-US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10;</a:t>
            </a:r>
          </a:p>
          <a:p>
            <a:pPr lvl="2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ans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.add5();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"A in m1 = "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b="1" i="1" dirty="0">
                <a:solidFill>
                  <a:srgbClr val="6A3E3E"/>
                </a:solidFill>
                <a:latin typeface="Consolas" panose="020B0609020204030204" pitchFamily="49" charset="0"/>
              </a:rPr>
              <a:t>m1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a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"returned = "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ans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897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4" animBg="1"/>
      <p:bldP spid="5" grpId="0" uiExpand="1" build="p" bldLvl="4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Objects as Argument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2828150" cy="5590565"/>
          </a:xfrm>
        </p:spPr>
        <p:txBody>
          <a:bodyPr/>
          <a:lstStyle/>
          <a:p>
            <a:r>
              <a:rPr lang="en-US" dirty="0"/>
              <a:t>In order to understand how and why we need to pass object as an argument in methods, lets see the below example.</a:t>
            </a:r>
          </a:p>
        </p:txBody>
      </p:sp>
      <p:sp>
        <p:nvSpPr>
          <p:cNvPr id="4" name="Rectangle 3"/>
          <p:cNvSpPr/>
          <p:nvPr/>
        </p:nvSpPr>
        <p:spPr>
          <a:xfrm>
            <a:off x="3050772" y="781015"/>
            <a:ext cx="5926973" cy="5755422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Time{</a:t>
            </a:r>
          </a:p>
          <a:p>
            <a:pPr lvl="1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1600" dirty="0">
              <a:latin typeface="Consolas" panose="020B0609020204030204" pitchFamily="49" charset="0"/>
            </a:endParaRPr>
          </a:p>
          <a:p>
            <a:pPr lvl="1"/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Time(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latin typeface="Consolas" panose="020B0609020204030204" pitchFamily="49" charset="0"/>
            </a:endParaRPr>
          </a:p>
          <a:p>
            <a:pPr lvl="1"/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add(Time </a:t>
            </a:r>
            <a:r>
              <a:rPr lang="en-US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t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t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&gt;=60) {</a:t>
            </a:r>
          </a:p>
          <a:p>
            <a:pPr lvl="3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pPr lvl="3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-=60;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t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&gt;=60) {</a:t>
            </a:r>
          </a:p>
          <a:p>
            <a:pPr lvl="3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pPr lvl="3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-=60;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2"/>
            <a:r>
              <a:rPr lang="en-US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t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6927583" y="2942122"/>
            <a:ext cx="5200688" cy="2862322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TimeDemo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Time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</a:rPr>
              <a:t>t1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Time(11,59,55);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Time 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</a:rPr>
              <a:t>t2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Time(0,0,5);</a:t>
            </a:r>
          </a:p>
          <a:p>
            <a:pPr lvl="2"/>
            <a:endParaRPr lang="en-US" sz="1600" dirty="0">
              <a:latin typeface="Consolas" panose="020B0609020204030204" pitchFamily="49" charset="0"/>
            </a:endParaRPr>
          </a:p>
          <a:p>
            <a:pPr lvl="2"/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</a:rPr>
              <a:t>t1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.add(</a:t>
            </a:r>
            <a:r>
              <a:rPr lang="en-US" sz="1600" dirty="0">
                <a:solidFill>
                  <a:srgbClr val="6A3E3E"/>
                </a:solidFill>
                <a:latin typeface="Consolas" panose="020B0609020204030204" pitchFamily="49" charset="0"/>
              </a:rPr>
              <a:t>t2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endParaRPr lang="en-US" sz="1600" dirty="0">
              <a:latin typeface="Consolas" panose="020B0609020204030204" pitchFamily="49" charset="0"/>
            </a:endParaRP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6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6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t1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hour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":"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t1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minute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6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":"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6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t1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6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second</a:t>
            </a:r>
            <a:r>
              <a:rPr lang="en-US" sz="16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261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4" animBg="1"/>
      <p:bldP spid="5" grpId="0" uiExpand="1" build="p" bldLvl="4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of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1" y="863444"/>
            <a:ext cx="11789270" cy="5590565"/>
          </a:xfrm>
        </p:spPr>
        <p:txBody>
          <a:bodyPr/>
          <a:lstStyle/>
          <a:p>
            <a:r>
              <a:rPr lang="en-US" dirty="0"/>
              <a:t>We can create an array of object in java.</a:t>
            </a:r>
          </a:p>
          <a:p>
            <a:r>
              <a:rPr lang="en-US" dirty="0"/>
              <a:t>Similar to primitive data type  array we can also create and use arrays of derived data types (class).</a:t>
            </a:r>
          </a:p>
        </p:txBody>
      </p:sp>
      <p:sp>
        <p:nvSpPr>
          <p:cNvPr id="4" name="Rectangle 3"/>
          <p:cNvSpPr/>
          <p:nvPr/>
        </p:nvSpPr>
        <p:spPr>
          <a:xfrm>
            <a:off x="228190" y="2081937"/>
            <a:ext cx="5843847" cy="4524315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Student{</a:t>
            </a:r>
          </a:p>
          <a:p>
            <a:pPr lvl="1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rollNo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String </a:t>
            </a:r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Student(</a:t>
            </a:r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rollNo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b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rollNo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rollNo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2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dirty="0">
                <a:solidFill>
                  <a:srgbClr val="0000C0"/>
                </a:solidFill>
                <a:latin typeface="Consolas" panose="020B0609020204030204" pitchFamily="49" charset="0"/>
              </a:rPr>
              <a:t>name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printStudentDetail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"| "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lvl="1"/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rollNo</a:t>
            </a:r>
            <a:endParaRPr lang="en-US" b="1" i="1" dirty="0">
              <a:solidFill>
                <a:srgbClr val="0000C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	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| -- | "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</a:p>
          <a:p>
            <a:pPr lvl="1"/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b="1" i="1" dirty="0">
                <a:solidFill>
                  <a:srgbClr val="0000C0"/>
                </a:solidFill>
                <a:latin typeface="Consolas" panose="020B0609020204030204" pitchFamily="49" charset="0"/>
              </a:rPr>
              <a:t>name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  <a:r>
              <a:rPr 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|"</a:t>
            </a:r>
            <a:r>
              <a:rPr lang="en-US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6169046" y="2081937"/>
            <a:ext cx="5918814" cy="369331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ArrayOfObjectDemo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Student[] </a:t>
            </a:r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Student[3];</a:t>
            </a:r>
          </a:p>
          <a:p>
            <a:pPr lvl="2"/>
            <a:endParaRPr lang="en-US" dirty="0">
              <a:latin typeface="Consolas" panose="020B0609020204030204" pitchFamily="49" charset="0"/>
            </a:endParaRP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[0]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Student(101,</a:t>
            </a:r>
            <a:r>
              <a:rPr lang="en-US" b="1" dirty="0">
                <a:solidFill>
                  <a:srgbClr val="2A00FF"/>
                </a:solidFill>
                <a:latin typeface="Consolas" panose="020B0609020204030204" pitchFamily="49" charset="0"/>
              </a:rPr>
              <a:t>"darshan"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[1]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Student(102,</a:t>
            </a:r>
            <a:r>
              <a:rPr lang="en-US" b="1" dirty="0">
                <a:solidFill>
                  <a:srgbClr val="2A00FF"/>
                </a:solidFill>
                <a:latin typeface="Consolas" panose="020B0609020204030204" pitchFamily="49" charset="0"/>
              </a:rPr>
              <a:t>"arjun"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[2] =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Student(103,</a:t>
            </a:r>
            <a:r>
              <a:rPr lang="en-US" b="1" dirty="0">
                <a:solidFill>
                  <a:srgbClr val="2A00FF"/>
                </a:solidFill>
                <a:latin typeface="Consolas" panose="020B0609020204030204" pitchFamily="49" charset="0"/>
              </a:rPr>
              <a:t>"java"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2"/>
            <a:endParaRPr lang="en-US" dirty="0">
              <a:latin typeface="Consolas" panose="020B0609020204030204" pitchFamily="49" charset="0"/>
            </a:endParaRP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[0].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printStudentDetail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[1].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printStudentDetail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2"/>
            <a:r>
              <a:rPr lang="en-US" dirty="0" err="1">
                <a:solidFill>
                  <a:srgbClr val="6A3E3E"/>
                </a:solidFill>
                <a:latin typeface="Consolas" panose="020B0609020204030204" pitchFamily="49" charset="0"/>
              </a:rPr>
              <a:t>stu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[2].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printStudentDetail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04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4" animBg="1"/>
      <p:bldP spid="5" grpId="0" uiExpand="1" build="p" bldLvl="4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(Not part of this Unit)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Package</a:t>
            </a:r>
            <a:r>
              <a:rPr lang="en-US" dirty="0"/>
              <a:t> can be defined as a </a:t>
            </a:r>
            <a:r>
              <a:rPr lang="en-US" b="1" dirty="0"/>
              <a:t>grouping</a:t>
            </a:r>
            <a:r>
              <a:rPr lang="en-US" dirty="0"/>
              <a:t> of related types providing access protection and name space management.</a:t>
            </a:r>
          </a:p>
          <a:p>
            <a:r>
              <a:rPr lang="en-US" dirty="0"/>
              <a:t>Programmers can define their own packages to bundle group of classes/interfaces, etc. </a:t>
            </a:r>
          </a:p>
          <a:p>
            <a:r>
              <a:rPr lang="en-US" dirty="0"/>
              <a:t>Packages are used in Java in order to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prevent </a:t>
            </a:r>
            <a:r>
              <a:rPr lang="en-US" sz="2400" b="1" dirty="0"/>
              <a:t>naming conflicts</a:t>
            </a:r>
            <a:r>
              <a:rPr lang="en-US" sz="2400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control </a:t>
            </a:r>
            <a:r>
              <a:rPr lang="en-US" sz="2400" b="1" dirty="0"/>
              <a:t>access</a:t>
            </a:r>
            <a:r>
              <a:rPr lang="en-US" sz="2400" dirty="0"/>
              <a:t>,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make </a:t>
            </a:r>
            <a:r>
              <a:rPr lang="en-US" sz="2400" b="1" dirty="0"/>
              <a:t>searching/locating</a:t>
            </a:r>
            <a:r>
              <a:rPr lang="en-US" sz="2400" dirty="0"/>
              <a:t> of classes/interfaces easier.</a:t>
            </a:r>
          </a:p>
          <a:p>
            <a:r>
              <a:rPr lang="en-US" dirty="0"/>
              <a:t>It is a good practice to group related classes implemented so that a programmer can easily determine that the classes, interfaces are related.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61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create a package you need to write </a:t>
            </a:r>
            <a:r>
              <a:rPr lang="en-IN" b="1" dirty="0"/>
              <a:t>package</a:t>
            </a:r>
            <a:r>
              <a:rPr lang="en-IN" dirty="0"/>
              <a:t> statement </a:t>
            </a:r>
            <a:r>
              <a:rPr lang="en-IN" b="1" dirty="0"/>
              <a:t>followed</a:t>
            </a:r>
            <a:r>
              <a:rPr lang="en-IN" dirty="0"/>
              <a:t> by the </a:t>
            </a:r>
            <a:r>
              <a:rPr lang="en-IN" b="1" dirty="0"/>
              <a:t>name of the package</a:t>
            </a:r>
            <a:r>
              <a:rPr lang="en-IN" dirty="0"/>
              <a:t>.</a:t>
            </a:r>
          </a:p>
          <a:p>
            <a:r>
              <a:rPr lang="en-IN" dirty="0"/>
              <a:t>Syntax :	</a:t>
            </a:r>
            <a:r>
              <a:rPr lang="en-IN" dirty="0">
                <a:latin typeface="Cambria" pitchFamily="18" charset="0"/>
                <a:ea typeface="Cambria" pitchFamily="18" charset="0"/>
              </a:rPr>
              <a:t>package </a:t>
            </a:r>
            <a:r>
              <a:rPr lang="en-IN" dirty="0" err="1">
                <a:latin typeface="Cambria" pitchFamily="18" charset="0"/>
                <a:ea typeface="Cambria" pitchFamily="18" charset="0"/>
              </a:rPr>
              <a:t>package_name</a:t>
            </a:r>
            <a:r>
              <a:rPr lang="en-IN" dirty="0">
                <a:latin typeface="Cambria" pitchFamily="18" charset="0"/>
                <a:ea typeface="Cambria" pitchFamily="18" charset="0"/>
              </a:rPr>
              <a:t>;</a:t>
            </a:r>
          </a:p>
          <a:p>
            <a:r>
              <a:rPr lang="en-IN" dirty="0">
                <a:ea typeface="Cambria" pitchFamily="18" charset="0"/>
              </a:rPr>
              <a:t>Example :</a:t>
            </a:r>
          </a:p>
          <a:p>
            <a:endParaRPr lang="en-IN" dirty="0">
              <a:ea typeface="Cambria" pitchFamily="18" charset="0"/>
            </a:endParaRPr>
          </a:p>
          <a:p>
            <a:endParaRPr lang="en-IN" dirty="0">
              <a:ea typeface="Cambria" pitchFamily="18" charset="0"/>
            </a:endParaRPr>
          </a:p>
          <a:p>
            <a:endParaRPr lang="en-IN" dirty="0">
              <a:ea typeface="Cambria" pitchFamily="18" charset="0"/>
            </a:endParaRPr>
          </a:p>
          <a:p>
            <a:r>
              <a:rPr lang="en-US" dirty="0"/>
              <a:t>The package statement should be the </a:t>
            </a:r>
            <a:r>
              <a:rPr lang="en-US" b="1" dirty="0"/>
              <a:t>first line </a:t>
            </a:r>
            <a:r>
              <a:rPr lang="en-US" dirty="0"/>
              <a:t>in the source file. </a:t>
            </a:r>
          </a:p>
          <a:p>
            <a:r>
              <a:rPr lang="en-US" dirty="0"/>
              <a:t>There can be </a:t>
            </a:r>
            <a:r>
              <a:rPr lang="en-US" b="1" dirty="0"/>
              <a:t>only one package statement </a:t>
            </a:r>
            <a:r>
              <a:rPr lang="en-US" dirty="0"/>
              <a:t>in each source file, and it applies to all types in the file.</a:t>
            </a:r>
          </a:p>
          <a:p>
            <a:r>
              <a:rPr lang="en-US" dirty="0"/>
              <a:t>If a package statement is </a:t>
            </a:r>
            <a:r>
              <a:rPr lang="en-US" b="1" dirty="0"/>
              <a:t>not used </a:t>
            </a:r>
            <a:r>
              <a:rPr lang="en-US" dirty="0"/>
              <a:t>then the class/interfaces will be put into an </a:t>
            </a:r>
            <a:r>
              <a:rPr lang="en-US" b="1" dirty="0"/>
              <a:t>unnamed package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58785" y="2181398"/>
            <a:ext cx="3657600" cy="1477328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package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darshan_student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en-US" b="1" dirty="0">
              <a:solidFill>
                <a:srgbClr val="7F0055"/>
              </a:solidFill>
              <a:latin typeface="Consolas"/>
            </a:endParaRPr>
          </a:p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Student {</a:t>
            </a:r>
            <a:endParaRPr lang="en-US" dirty="0">
              <a:latin typeface="Consolas"/>
            </a:endParaRPr>
          </a:p>
          <a:p>
            <a:r>
              <a:rPr lang="en-US" dirty="0">
                <a:latin typeface="Consolas"/>
              </a:rPr>
              <a:t>	// code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0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Class is </a:t>
            </a:r>
            <a:r>
              <a:rPr lang="en-IN" b="1" dirty="0"/>
              <a:t>derived</a:t>
            </a:r>
            <a:r>
              <a:rPr lang="en-IN" dirty="0"/>
              <a:t> </a:t>
            </a:r>
            <a:r>
              <a:rPr lang="en-IN" b="1" dirty="0"/>
              <a:t>datatype</a:t>
            </a:r>
            <a:r>
              <a:rPr lang="en-IN" dirty="0"/>
              <a:t>, it combines members of different datatypes into one.</a:t>
            </a:r>
            <a:endParaRPr lang="en-US" dirty="0"/>
          </a:p>
          <a:p>
            <a:r>
              <a:rPr lang="en-US" dirty="0"/>
              <a:t>Defines new datatype (primitive ones are not enough).                </a:t>
            </a:r>
          </a:p>
          <a:p>
            <a:pPr lvl="1"/>
            <a:r>
              <a:rPr lang="en-US" dirty="0"/>
              <a:t>For Example : </a:t>
            </a:r>
            <a:r>
              <a:rPr lang="en-US" b="1" dirty="0">
                <a:latin typeface="Cambria" pitchFamily="18" charset="0"/>
                <a:ea typeface="Cambria" pitchFamily="18" charset="0"/>
              </a:rPr>
              <a:t>Car, College, Bus etc..</a:t>
            </a:r>
          </a:p>
          <a:p>
            <a:r>
              <a:rPr lang="en-US" dirty="0"/>
              <a:t>This new datatype can be used to create objects.</a:t>
            </a:r>
          </a:p>
          <a:p>
            <a:r>
              <a:rPr lang="en-US" dirty="0"/>
              <a:t>A class is a template for an object .</a:t>
            </a:r>
          </a:p>
          <a:p>
            <a:pPr>
              <a:buNone/>
            </a:pPr>
            <a:r>
              <a:rPr lang="en-IN" dirty="0"/>
              <a:t>Example :</a:t>
            </a:r>
            <a:endParaRPr lang="en-US" dirty="0"/>
          </a:p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73824" y="3495253"/>
            <a:ext cx="8153400" cy="2031325"/>
          </a:xfrm>
          <a:prstGeom prst="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Car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	String </a:t>
            </a:r>
            <a:r>
              <a:rPr lang="en-US" dirty="0">
                <a:solidFill>
                  <a:srgbClr val="0000C0"/>
                </a:solidFill>
                <a:latin typeface="Consolas"/>
              </a:rPr>
              <a:t>company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	String </a:t>
            </a:r>
            <a:r>
              <a:rPr lang="en-US" dirty="0">
                <a:solidFill>
                  <a:srgbClr val="0000C0"/>
                </a:solidFill>
                <a:latin typeface="Consolas"/>
              </a:rPr>
              <a:t>model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	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price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	double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milage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IN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en-IN" b="1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………</a:t>
            </a:r>
            <a:endParaRPr lang="en-US" b="1" dirty="0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8445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(Example)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compile</a:t>
            </a:r>
          </a:p>
          <a:p>
            <a:pPr lvl="1">
              <a:buNone/>
            </a:pPr>
            <a:r>
              <a:rPr lang="en-US" dirty="0" err="1"/>
              <a:t>javac</a:t>
            </a:r>
            <a:r>
              <a:rPr lang="en-US" dirty="0"/>
              <a:t> </a:t>
            </a:r>
            <a:r>
              <a:rPr lang="en-US" b="1" dirty="0"/>
              <a:t>  –d   .   </a:t>
            </a:r>
            <a:r>
              <a:rPr lang="en-US" dirty="0"/>
              <a:t>Animal.java</a:t>
            </a:r>
          </a:p>
          <a:p>
            <a:r>
              <a:rPr lang="en-US" dirty="0"/>
              <a:t>To Run the class file</a:t>
            </a:r>
          </a:p>
          <a:p>
            <a:pPr lvl="1">
              <a:buNone/>
            </a:pPr>
            <a:r>
              <a:rPr lang="en-US" dirty="0"/>
              <a:t>java </a:t>
            </a:r>
            <a:r>
              <a:rPr lang="en-US" b="1" dirty="0" err="1"/>
              <a:t>myPackage.Animal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8477" y="1000298"/>
            <a:ext cx="8686800" cy="3139321"/>
          </a:xfrm>
          <a:prstGeom prst="rect">
            <a:avLst/>
          </a:prstGeom>
          <a:ln w="19050">
            <a:solidFill>
              <a:schemeClr val="accent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package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myPackage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Animal {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String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name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eat()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/>
              </a:rPr>
              <a:t>System.</a:t>
            </a:r>
            <a:r>
              <a:rPr lang="en-US" b="1" i="1" dirty="0" err="1">
                <a:solidFill>
                  <a:srgbClr val="0000C0"/>
                </a:solidFill>
                <a:latin typeface="Consolas"/>
              </a:rPr>
              <a:t>out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.println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i="1" dirty="0">
                <a:solidFill>
                  <a:srgbClr val="2A00FF"/>
                </a:solidFill>
                <a:latin typeface="Consolas"/>
              </a:rPr>
              <a:t>"Organic Food !!!!"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lvl="1"/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main(String[]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args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Consolas"/>
              </a:rPr>
              <a:t>Animal a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Animal();</a:t>
            </a:r>
          </a:p>
          <a:p>
            <a:pPr lvl="2"/>
            <a:r>
              <a:rPr lang="en-US" dirty="0" err="1">
                <a:solidFill>
                  <a:srgbClr val="000000"/>
                </a:solidFill>
                <a:latin typeface="Consolas"/>
              </a:rPr>
              <a:t>a.eat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/>
          </a:p>
        </p:txBody>
      </p:sp>
      <p:sp>
        <p:nvSpPr>
          <p:cNvPr id="6" name="Line Callout 1 5"/>
          <p:cNvSpPr/>
          <p:nvPr/>
        </p:nvSpPr>
        <p:spPr>
          <a:xfrm>
            <a:off x="3243349" y="3810914"/>
            <a:ext cx="3276600" cy="990600"/>
          </a:xfrm>
          <a:prstGeom prst="borderCallout1">
            <a:avLst>
              <a:gd name="adj1" fmla="val 52613"/>
              <a:gd name="adj2" fmla="val -360"/>
              <a:gd name="adj3" fmla="val 118849"/>
              <a:gd name="adj4" fmla="val -401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.</a:t>
            </a:r>
            <a:r>
              <a:rPr lang="en-US" sz="2400" dirty="0"/>
              <a:t> </a:t>
            </a:r>
          </a:p>
          <a:p>
            <a:pPr algn="ctr"/>
            <a:r>
              <a:rPr lang="en-US" dirty="0"/>
              <a:t>Represent the current directory</a:t>
            </a:r>
          </a:p>
        </p:txBody>
      </p:sp>
    </p:spTree>
    <p:extLst>
      <p:ext uri="{BB962C8B-B14F-4D97-AF65-F5344CB8AC3E}">
        <p14:creationId xmlns:p14="http://schemas.microsoft.com/office/powerpoint/2010/main" val="55116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 bldLvl="5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/>
              <a:t>Write a class named Rectangle to represent a rectangle. It contains following members:</a:t>
            </a:r>
            <a:br>
              <a:rPr lang="en-US" dirty="0"/>
            </a:br>
            <a:r>
              <a:rPr lang="en-US" dirty="0"/>
              <a:t>Data: width (double) and height (double) that specify the width and height of the rectangle.</a:t>
            </a:r>
            <a:br>
              <a:rPr lang="en-US" dirty="0"/>
            </a:br>
            <a:r>
              <a:rPr lang="en-US" dirty="0"/>
              <a:t>Methods:</a:t>
            </a:r>
            <a:br>
              <a:rPr lang="en-US" dirty="0"/>
            </a:br>
            <a:r>
              <a:rPr lang="en-US" dirty="0"/>
              <a:t>1. A no-</a:t>
            </a:r>
            <a:r>
              <a:rPr lang="en-US" dirty="0" err="1"/>
              <a:t>arg</a:t>
            </a:r>
            <a:r>
              <a:rPr lang="en-US" dirty="0"/>
              <a:t> constructor that creates a default rectangle.</a:t>
            </a:r>
            <a:br>
              <a:rPr lang="en-US" dirty="0"/>
            </a:br>
            <a:r>
              <a:rPr lang="en-US" dirty="0"/>
              <a:t>2. A constructor that creates a rectangle with the specified width and height.</a:t>
            </a:r>
            <a:br>
              <a:rPr lang="en-US" dirty="0"/>
            </a:br>
            <a:r>
              <a:rPr lang="en-US" dirty="0"/>
              <a:t>3. A method named </a:t>
            </a:r>
            <a:r>
              <a:rPr lang="en-US" dirty="0" err="1"/>
              <a:t>getArea</a:t>
            </a:r>
            <a:r>
              <a:rPr lang="en-US" dirty="0"/>
              <a:t>() that returns the area of this rectangle.</a:t>
            </a:r>
            <a:br>
              <a:rPr lang="en-US" dirty="0"/>
            </a:br>
            <a:r>
              <a:rPr lang="en-US" dirty="0"/>
              <a:t>4. A method named </a:t>
            </a:r>
            <a:r>
              <a:rPr lang="en-US" dirty="0" err="1"/>
              <a:t>getPerimeter</a:t>
            </a:r>
            <a:r>
              <a:rPr lang="en-US" dirty="0"/>
              <a:t>() that returns the perimeter. </a:t>
            </a:r>
          </a:p>
          <a:p>
            <a:pPr algn="l"/>
            <a:r>
              <a:rPr lang="en-IN" dirty="0"/>
              <a:t>Write a program to create circle class with area function to find area of circle.</a:t>
            </a:r>
          </a:p>
          <a:p>
            <a:pPr algn="l"/>
            <a:r>
              <a:rPr lang="en-IN" dirty="0"/>
              <a:t>Define time class with hour and minute. Also define addition method to add two time objects.</a:t>
            </a:r>
          </a:p>
          <a:p>
            <a:pPr algn="l"/>
            <a:r>
              <a:rPr lang="en-US" dirty="0"/>
              <a:t>Declare a class called student having following data </a:t>
            </a:r>
            <a:r>
              <a:rPr lang="en-US" dirty="0" err="1">
                <a:latin typeface="Consolas" panose="020B0609020204030204" pitchFamily="49" charset="0"/>
              </a:rPr>
              <a:t>members:id_no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no_of_subjects_registered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subject_code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subject_credits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grade_obtained</a:t>
            </a:r>
            <a:r>
              <a:rPr lang="en-US" dirty="0">
                <a:latin typeface="Consolas" panose="020B0609020204030204" pitchFamily="49" charset="0"/>
              </a:rPr>
              <a:t> and </a:t>
            </a:r>
            <a:r>
              <a:rPr lang="en-US" dirty="0" err="1">
                <a:latin typeface="Consolas" panose="020B0609020204030204" pitchFamily="49" charset="0"/>
              </a:rPr>
              <a:t>spi</a:t>
            </a:r>
            <a:r>
              <a:rPr lang="en-US" dirty="0"/>
              <a:t>. Define constructor and </a:t>
            </a:r>
            <a:r>
              <a:rPr lang="en-US" dirty="0" err="1">
                <a:latin typeface="Consolas" panose="020B0609020204030204" pitchFamily="49" charset="0"/>
              </a:rPr>
              <a:t>calculate_spi</a:t>
            </a:r>
            <a:r>
              <a:rPr lang="en-US" dirty="0"/>
              <a:t> methods. Define main to instantiate an array for objects of class student to process data of n students.</a:t>
            </a:r>
          </a:p>
        </p:txBody>
      </p:sp>
    </p:spTree>
    <p:extLst>
      <p:ext uri="{BB962C8B-B14F-4D97-AF65-F5344CB8AC3E}">
        <p14:creationId xmlns:p14="http://schemas.microsoft.com/office/powerpoint/2010/main" val="15400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Class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281081"/>
            <a:ext cx="5334000" cy="1862000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4836000" y="1074051"/>
            <a:ext cx="2520000" cy="521835"/>
          </a:xfrm>
          <a:custGeom>
            <a:avLst/>
            <a:gdLst>
              <a:gd name="connsiteX0" fmla="*/ 0 w 1857374"/>
              <a:gd name="connsiteY0" fmla="*/ 0 h 742949"/>
              <a:gd name="connsiteX1" fmla="*/ 1857374 w 1857374"/>
              <a:gd name="connsiteY1" fmla="*/ 0 h 742949"/>
              <a:gd name="connsiteX2" fmla="*/ 1857374 w 1857374"/>
              <a:gd name="connsiteY2" fmla="*/ 742949 h 742949"/>
              <a:gd name="connsiteX3" fmla="*/ 0 w 1857374"/>
              <a:gd name="connsiteY3" fmla="*/ 742949 h 742949"/>
              <a:gd name="connsiteX4" fmla="*/ 0 w 1857374"/>
              <a:gd name="connsiteY4" fmla="*/ 0 h 74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7374" h="742949">
                <a:moveTo>
                  <a:pt x="0" y="0"/>
                </a:moveTo>
                <a:lnTo>
                  <a:pt x="1857374" y="0"/>
                </a:lnTo>
                <a:lnTo>
                  <a:pt x="1857374" y="742949"/>
                </a:lnTo>
                <a:lnTo>
                  <a:pt x="0" y="74294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34696" tIns="134112" rIns="234696" bIns="134112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kern="1200" dirty="0"/>
              <a:t>Class: Car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599039"/>
              </p:ext>
            </p:extLst>
          </p:nvPr>
        </p:nvGraphicFramePr>
        <p:xfrm>
          <a:off x="141938" y="2106514"/>
          <a:ext cx="335280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/>
                        <a:t>Properties (Describe)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Company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Mfg.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Fuel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Mileage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Gear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Power Steering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Anti-Lock braking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512709"/>
              </p:ext>
            </p:extLst>
          </p:nvPr>
        </p:nvGraphicFramePr>
        <p:xfrm>
          <a:off x="8893233" y="3002406"/>
          <a:ext cx="3047999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Methods (Functions)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</a:rPr>
                        <a:t>Start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</a:rPr>
                        <a:t>Drive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</a:rPr>
                        <a:t>Park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 panose="020B0609020204030204" pitchFamily="49" charset="0"/>
                        </a:rPr>
                        <a:t>On_break</a:t>
                      </a:r>
                      <a:endParaRPr lang="en-US" sz="20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Consolas" panose="020B0609020204030204" pitchFamily="49" charset="0"/>
                        </a:rPr>
                        <a:t>On_lock</a:t>
                      </a:r>
                      <a:endParaRPr lang="en-US" sz="20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Consolas" panose="020B0609020204030204" pitchFamily="49" charset="0"/>
                        </a:rPr>
                        <a:t>On_turn</a:t>
                      </a:r>
                      <a:endParaRPr lang="en-US" sz="20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H="1" flipV="1">
            <a:off x="3494738" y="2545651"/>
            <a:ext cx="990600" cy="305614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8287789" y="2698458"/>
            <a:ext cx="947651" cy="244247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534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object is an </a:t>
            </a:r>
            <a:r>
              <a:rPr lang="en-US" b="1" dirty="0"/>
              <a:t>instance</a:t>
            </a:r>
            <a:r>
              <a:rPr lang="en-US" dirty="0"/>
              <a:t> of a </a:t>
            </a:r>
            <a:r>
              <a:rPr lang="en-US" b="1" dirty="0"/>
              <a:t>class</a:t>
            </a:r>
            <a:r>
              <a:rPr lang="en-US" dirty="0"/>
              <a:t>.</a:t>
            </a:r>
          </a:p>
          <a:p>
            <a:r>
              <a:rPr lang="en-US" dirty="0"/>
              <a:t>An object has a </a:t>
            </a:r>
            <a:r>
              <a:rPr lang="en-US" b="1" dirty="0"/>
              <a:t>state</a:t>
            </a:r>
            <a:r>
              <a:rPr lang="en-US" dirty="0"/>
              <a:t> and </a:t>
            </a:r>
            <a:r>
              <a:rPr lang="en-US" b="1" dirty="0"/>
              <a:t>behavior</a:t>
            </a:r>
            <a:r>
              <a:rPr lang="en-US" dirty="0"/>
              <a:t>. </a:t>
            </a:r>
          </a:p>
          <a:p>
            <a:pPr>
              <a:buNone/>
            </a:pPr>
            <a:r>
              <a:rPr lang="en-US" dirty="0"/>
              <a:t>	Example: A dog has </a:t>
            </a:r>
          </a:p>
          <a:p>
            <a:pPr>
              <a:buNone/>
            </a:pPr>
            <a:r>
              <a:rPr lang="en-US" dirty="0"/>
              <a:t>		states - color, name, breed as well as </a:t>
            </a:r>
          </a:p>
          <a:p>
            <a:pPr>
              <a:buNone/>
            </a:pPr>
            <a:r>
              <a:rPr lang="en-US" dirty="0"/>
              <a:t>		behaviors – wagging the tail, barking, eating.</a:t>
            </a:r>
          </a:p>
          <a:p>
            <a:r>
              <a:rPr lang="en-US" dirty="0"/>
              <a:t>The </a:t>
            </a:r>
            <a:r>
              <a:rPr lang="en-US" b="1" dirty="0"/>
              <a:t>state</a:t>
            </a:r>
            <a:r>
              <a:rPr lang="en-US" dirty="0"/>
              <a:t> of an object is stored in </a:t>
            </a:r>
            <a:r>
              <a:rPr lang="en-US" b="1" dirty="0"/>
              <a:t>fields</a:t>
            </a:r>
            <a:r>
              <a:rPr lang="en-US" dirty="0"/>
              <a:t> (variables), while </a:t>
            </a:r>
            <a:r>
              <a:rPr lang="en-US" b="1" dirty="0"/>
              <a:t>methods</a:t>
            </a:r>
            <a:r>
              <a:rPr lang="en-US" dirty="0"/>
              <a:t> (functions) display the object's </a:t>
            </a:r>
            <a:r>
              <a:rPr lang="en-US" b="1" dirty="0"/>
              <a:t>behavior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36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of Class Bird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11" y="860888"/>
            <a:ext cx="2146015" cy="24591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256" y="860888"/>
            <a:ext cx="2102198" cy="24669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984" y="860887"/>
            <a:ext cx="1898656" cy="246050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2661" y="860887"/>
            <a:ext cx="1935462" cy="2466992"/>
          </a:xfrm>
          <a:prstGeom prst="rect">
            <a:avLst/>
          </a:prstGeom>
        </p:spPr>
      </p:pic>
      <p:pic>
        <p:nvPicPr>
          <p:cNvPr id="1040" name="Picture 16" descr="Peafowl - Wikipedi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170" y="860887"/>
            <a:ext cx="1640961" cy="246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386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Objects of a class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3000"/>
            <a:ext cx="2177143" cy="1524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8585" y="2482334"/>
            <a:ext cx="177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Honda City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3" y="1339780"/>
            <a:ext cx="2177143" cy="11304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30388" y="2482334"/>
            <a:ext cx="177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Hyundai i20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371" y="1275016"/>
            <a:ext cx="2177143" cy="12197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47756" y="2462212"/>
            <a:ext cx="177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Sumo Grand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282" y="3343469"/>
            <a:ext cx="2177143" cy="93306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962146" y="4387334"/>
            <a:ext cx="2389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Mercedes E class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257" y="3303031"/>
            <a:ext cx="2177143" cy="10477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59135" y="4404240"/>
            <a:ext cx="1725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Swift  </a:t>
            </a:r>
            <a:r>
              <a:rPr lang="en-IN" sz="2400" dirty="0" err="1"/>
              <a:t>Dzire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8687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Rectangle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180" y="863445"/>
            <a:ext cx="11929641" cy="2021072"/>
          </a:xfrm>
        </p:spPr>
        <p:txBody>
          <a:bodyPr/>
          <a:lstStyle/>
          <a:p>
            <a:r>
              <a:rPr lang="en-US" dirty="0"/>
              <a:t>Properties in rectangle Class</a:t>
            </a:r>
          </a:p>
          <a:p>
            <a:pPr lvl="1"/>
            <a:r>
              <a:rPr lang="en-US" dirty="0"/>
              <a:t>length</a:t>
            </a:r>
          </a:p>
          <a:p>
            <a:pPr lvl="1"/>
            <a:r>
              <a:rPr lang="en-US" dirty="0"/>
              <a:t>width</a:t>
            </a:r>
          </a:p>
          <a:p>
            <a:pPr lvl="1"/>
            <a:r>
              <a:rPr lang="en-US" dirty="0" err="1"/>
              <a:t>borderColor</a:t>
            </a:r>
            <a:endParaRPr lang="en-US" dirty="0"/>
          </a:p>
          <a:p>
            <a:pPr lvl="1"/>
            <a:r>
              <a:rPr lang="en-US" dirty="0" err="1"/>
              <a:t>backgroundColor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98269" y="3333404"/>
            <a:ext cx="2294313" cy="13050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length = 5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width = 2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borderColor</a:t>
            </a:r>
            <a:r>
              <a:rPr lang="en-US" sz="1400" dirty="0">
                <a:solidFill>
                  <a:schemeClr val="tx1"/>
                </a:solidFill>
              </a:rPr>
              <a:t>=black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backgroundColor</a:t>
            </a:r>
            <a:r>
              <a:rPr lang="en-US" sz="1400" dirty="0">
                <a:solidFill>
                  <a:schemeClr val="tx1"/>
                </a:solidFill>
              </a:rPr>
              <a:t>=white</a:t>
            </a:r>
          </a:p>
        </p:txBody>
      </p:sp>
      <p:sp>
        <p:nvSpPr>
          <p:cNvPr id="5" name="Rectangle 4"/>
          <p:cNvSpPr/>
          <p:nvPr/>
        </p:nvSpPr>
        <p:spPr>
          <a:xfrm>
            <a:off x="3162993" y="3316779"/>
            <a:ext cx="1521230" cy="28595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length = 2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width = 5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borderColor</a:t>
            </a:r>
            <a:r>
              <a:rPr lang="en-US" sz="1400" dirty="0">
                <a:solidFill>
                  <a:schemeClr val="tx1"/>
                </a:solidFill>
              </a:rPr>
              <a:t>=black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backgroundColor</a:t>
            </a:r>
            <a:r>
              <a:rPr lang="en-US" sz="1400" dirty="0">
                <a:solidFill>
                  <a:schemeClr val="tx1"/>
                </a:solidFill>
              </a:rPr>
              <a:t>=white</a:t>
            </a:r>
          </a:p>
        </p:txBody>
      </p:sp>
      <p:sp>
        <p:nvSpPr>
          <p:cNvPr id="6" name="Rectangle 5"/>
          <p:cNvSpPr/>
          <p:nvPr/>
        </p:nvSpPr>
        <p:spPr>
          <a:xfrm>
            <a:off x="4854634" y="3333404"/>
            <a:ext cx="1479664" cy="13050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length = 3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width = 3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borderColor</a:t>
            </a:r>
            <a:r>
              <a:rPr lang="en-US" sz="1400" dirty="0">
                <a:solidFill>
                  <a:schemeClr val="tx1"/>
                </a:solidFill>
              </a:rPr>
              <a:t>=red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backgroundColor</a:t>
            </a:r>
            <a:r>
              <a:rPr lang="en-US" sz="1400" dirty="0">
                <a:solidFill>
                  <a:schemeClr val="tx1"/>
                </a:solidFill>
              </a:rPr>
              <a:t>=white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504709" y="3333404"/>
            <a:ext cx="2294313" cy="13050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length = 5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width = 2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borderColor</a:t>
            </a:r>
            <a:r>
              <a:rPr lang="en-US" sz="1400" dirty="0">
                <a:solidFill>
                  <a:schemeClr val="tx1"/>
                </a:solidFill>
              </a:rPr>
              <a:t>=none</a:t>
            </a:r>
          </a:p>
          <a:p>
            <a:pPr algn="ctr"/>
            <a:r>
              <a:rPr lang="en-US" sz="1400" dirty="0" err="1">
                <a:solidFill>
                  <a:schemeClr val="tx1"/>
                </a:solidFill>
              </a:rPr>
              <a:t>backgroundColor</a:t>
            </a:r>
            <a:r>
              <a:rPr lang="en-US" sz="1400" dirty="0">
                <a:solidFill>
                  <a:schemeClr val="tx1"/>
                </a:solidFill>
              </a:rPr>
              <a:t>=yellow</a:t>
            </a:r>
          </a:p>
        </p:txBody>
      </p:sp>
    </p:spTree>
    <p:extLst>
      <p:ext uri="{BB962C8B-B14F-4D97-AF65-F5344CB8AC3E}">
        <p14:creationId xmlns:p14="http://schemas.microsoft.com/office/powerpoint/2010/main" val="78990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Object &amp; Accessing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ambria" pitchFamily="18" charset="0"/>
                <a:ea typeface="Cambria" pitchFamily="18" charset="0"/>
                <a:cs typeface="Courier New" pitchFamily="49" charset="0"/>
              </a:rPr>
              <a:t>new</a:t>
            </a:r>
            <a:r>
              <a:rPr lang="en-US" dirty="0"/>
              <a:t> keyword creates new object</a:t>
            </a:r>
          </a:p>
          <a:p>
            <a:r>
              <a:rPr lang="en-US" dirty="0"/>
              <a:t>Syntax:</a:t>
            </a:r>
          </a:p>
          <a:p>
            <a:pPr lvl="1">
              <a:buNone/>
            </a:pPr>
            <a:r>
              <a:rPr lang="en-US" sz="2400" dirty="0">
                <a:latin typeface="Cambria" pitchFamily="18" charset="0"/>
                <a:ea typeface="Cambria" pitchFamily="18" charset="0"/>
              </a:rPr>
              <a:t>	</a:t>
            </a:r>
            <a:r>
              <a:rPr lang="en-US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ClassName</a:t>
            </a:r>
            <a:r>
              <a:rPr lang="en-US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US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objName</a:t>
            </a:r>
            <a:r>
              <a:rPr lang="en-US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= </a:t>
            </a:r>
            <a:r>
              <a:rPr lang="en-US" sz="2400" b="1" dirty="0">
                <a:latin typeface="Cambria" pitchFamily="18" charset="0"/>
                <a:ea typeface="Cambria" pitchFamily="18" charset="0"/>
                <a:cs typeface="Courier New" pitchFamily="49" charset="0"/>
              </a:rPr>
              <a:t>new</a:t>
            </a:r>
            <a:r>
              <a:rPr lang="en-US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US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ClassName</a:t>
            </a:r>
            <a:r>
              <a:rPr lang="en-US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();</a:t>
            </a:r>
          </a:p>
          <a:p>
            <a:pPr lvl="1">
              <a:buNone/>
            </a:pPr>
            <a:r>
              <a:rPr lang="en-IN" sz="2400" dirty="0"/>
              <a:t>Example :</a:t>
            </a:r>
          </a:p>
          <a:p>
            <a:pPr lvl="1">
              <a:buNone/>
            </a:pPr>
            <a:r>
              <a:rPr lang="en-IN" sz="2400" dirty="0">
                <a:latin typeface="Cambria" pitchFamily="18" charset="0"/>
                <a:ea typeface="Cambria" pitchFamily="18" charset="0"/>
              </a:rPr>
              <a:t>	</a:t>
            </a:r>
            <a:r>
              <a:rPr lang="en-IN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SmartPhone</a:t>
            </a:r>
            <a:r>
              <a:rPr lang="en-IN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iPhone = </a:t>
            </a:r>
            <a:r>
              <a:rPr lang="en-IN" sz="2400" b="1" dirty="0">
                <a:latin typeface="Cambria" pitchFamily="18" charset="0"/>
                <a:ea typeface="Cambria" pitchFamily="18" charset="0"/>
                <a:cs typeface="Courier New" pitchFamily="49" charset="0"/>
              </a:rPr>
              <a:t>new</a:t>
            </a:r>
            <a:r>
              <a:rPr lang="en-IN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IN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SmartPhone</a:t>
            </a:r>
            <a:r>
              <a:rPr lang="en-IN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();</a:t>
            </a:r>
            <a:endParaRPr lang="en-US" sz="2400" dirty="0">
              <a:latin typeface="Cambria" pitchFamily="18" charset="0"/>
              <a:ea typeface="Cambria" pitchFamily="18" charset="0"/>
              <a:cs typeface="Courier New" pitchFamily="49" charset="0"/>
            </a:endParaRPr>
          </a:p>
          <a:p>
            <a:r>
              <a:rPr lang="en-US" dirty="0"/>
              <a:t>Object variables and methods can be accessed using the </a:t>
            </a:r>
            <a:r>
              <a:rPr lang="en-US" b="1" dirty="0">
                <a:latin typeface="Cambria" pitchFamily="18" charset="0"/>
                <a:ea typeface="Cambria" pitchFamily="18" charset="0"/>
                <a:cs typeface="Courier New" pitchFamily="49" charset="0"/>
              </a:rPr>
              <a:t>dot (.)</a:t>
            </a:r>
            <a:r>
              <a:rPr lang="en-US" dirty="0">
                <a:latin typeface="Cambria" pitchFamily="18" charset="0"/>
                <a:ea typeface="Cambria" pitchFamily="18" charset="0"/>
                <a:cs typeface="Courier New" pitchFamily="49" charset="0"/>
              </a:rPr>
              <a:t> </a:t>
            </a:r>
            <a:r>
              <a:rPr lang="en-US" dirty="0"/>
              <a:t>operator</a:t>
            </a:r>
          </a:p>
          <a:p>
            <a:r>
              <a:rPr lang="en-US" dirty="0"/>
              <a:t>Example:</a:t>
            </a:r>
          </a:p>
          <a:p>
            <a:pPr lvl="1">
              <a:buNone/>
            </a:pPr>
            <a:r>
              <a:rPr lang="en-US" sz="2400" dirty="0" err="1">
                <a:latin typeface="Cambria" pitchFamily="18" charset="0"/>
                <a:ea typeface="Cambria" pitchFamily="18" charset="0"/>
                <a:cs typeface="Courier New" pitchFamily="49" charset="0"/>
              </a:rPr>
              <a:t>iPhone.storage</a:t>
            </a:r>
            <a:r>
              <a:rPr lang="en-US" sz="2400" dirty="0">
                <a:latin typeface="Cambria" pitchFamily="18" charset="0"/>
                <a:ea typeface="Cambria" pitchFamily="18" charset="0"/>
                <a:cs typeface="Courier New" pitchFamily="49" charset="0"/>
              </a:rPr>
              <a:t> = 8000;</a:t>
            </a:r>
          </a:p>
          <a:p>
            <a:pPr lvl="1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12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Jay">
      <a:dk1>
        <a:srgbClr val="212121"/>
      </a:dk1>
      <a:lt1>
        <a:sysClr val="window" lastClr="FFFFFF"/>
      </a:lt1>
      <a:dk2>
        <a:srgbClr val="1D6FA9"/>
      </a:dk2>
      <a:lt2>
        <a:srgbClr val="FFFFFF"/>
      </a:lt2>
      <a:accent1>
        <a:srgbClr val="909090"/>
      </a:accent1>
      <a:accent2>
        <a:srgbClr val="00BBD3"/>
      </a:accent2>
      <a:accent3>
        <a:srgbClr val="8BC145"/>
      </a:accent3>
      <a:accent4>
        <a:srgbClr val="1D9A78"/>
      </a:accent4>
      <a:accent5>
        <a:srgbClr val="F19D19"/>
      </a:accent5>
      <a:accent6>
        <a:srgbClr val="B84742"/>
      </a:accent6>
      <a:hlink>
        <a:srgbClr val="70AD47"/>
      </a:hlink>
      <a:folHlink>
        <a:srgbClr val="ED7D31"/>
      </a:folHlink>
    </a:clrScheme>
    <a:fontScheme name="Custom 1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5524</TotalTime>
  <Words>2939</Words>
  <Application>Microsoft Office PowerPoint</Application>
  <PresentationFormat>Widescreen</PresentationFormat>
  <Paragraphs>515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Arial</vt:lpstr>
      <vt:lpstr>Roboto Condensed Light</vt:lpstr>
      <vt:lpstr>Wingdings</vt:lpstr>
      <vt:lpstr>Wingdings 3</vt:lpstr>
      <vt:lpstr>Cambria</vt:lpstr>
      <vt:lpstr>Calibri</vt:lpstr>
      <vt:lpstr>Consolas</vt:lpstr>
      <vt:lpstr>Roboto Condensed</vt:lpstr>
      <vt:lpstr>Courier New</vt:lpstr>
      <vt:lpstr>Office Theme</vt:lpstr>
      <vt:lpstr>Unit-04  Objects and Classes</vt:lpstr>
      <vt:lpstr>PowerPoint Presentation</vt:lpstr>
      <vt:lpstr>Class</vt:lpstr>
      <vt:lpstr>Car Class</vt:lpstr>
      <vt:lpstr>Object</vt:lpstr>
      <vt:lpstr>Objects of Class Bird</vt:lpstr>
      <vt:lpstr>Objects of a class Car</vt:lpstr>
      <vt:lpstr>Rectangle Class</vt:lpstr>
      <vt:lpstr>Creating Object &amp; Accessing members</vt:lpstr>
      <vt:lpstr>PowerPoint Presentation</vt:lpstr>
      <vt:lpstr>Introducing methods</vt:lpstr>
      <vt:lpstr>Example (method)</vt:lpstr>
      <vt:lpstr>Constructor</vt:lpstr>
      <vt:lpstr>Default Constructor</vt:lpstr>
      <vt:lpstr>Parameterized Constructor</vt:lpstr>
      <vt:lpstr>this keyword</vt:lpstr>
      <vt:lpstr>PowerPoint Presentation</vt:lpstr>
      <vt:lpstr>Understanding the Scope of Variable</vt:lpstr>
      <vt:lpstr>Method Overloading</vt:lpstr>
      <vt:lpstr>static keyword</vt:lpstr>
      <vt:lpstr>PowerPoint Presentation</vt:lpstr>
      <vt:lpstr>static method</vt:lpstr>
      <vt:lpstr>PowerPoint Presentation</vt:lpstr>
      <vt:lpstr>static block</vt:lpstr>
      <vt:lpstr>Mutable and Immutable</vt:lpstr>
      <vt:lpstr>Passing Objects as Argument</vt:lpstr>
      <vt:lpstr>Array of Objects</vt:lpstr>
      <vt:lpstr>Package (Not part of this Unit)</vt:lpstr>
      <vt:lpstr>Creating a package</vt:lpstr>
      <vt:lpstr>Package (Example)</vt:lpstr>
      <vt:lpstr>Programs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Naimish Vadodariya</cp:lastModifiedBy>
  <cp:revision>782</cp:revision>
  <cp:lastPrinted>2021-04-03T04:50:24Z</cp:lastPrinted>
  <dcterms:created xsi:type="dcterms:W3CDTF">2020-05-01T05:09:15Z</dcterms:created>
  <dcterms:modified xsi:type="dcterms:W3CDTF">2021-04-24T04:18:14Z</dcterms:modified>
</cp:coreProperties>
</file>

<file path=docProps/thumbnail.jpeg>
</file>